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8" r:id="rId13"/>
    <p:sldId id="271" r:id="rId14"/>
    <p:sldId id="272" r:id="rId15"/>
    <p:sldId id="273" r:id="rId16"/>
    <p:sldId id="274" r:id="rId17"/>
    <p:sldId id="269" r:id="rId18"/>
    <p:sldId id="275" r:id="rId19"/>
    <p:sldId id="277" r:id="rId20"/>
    <p:sldId id="278" r:id="rId21"/>
    <p:sldId id="279" r:id="rId22"/>
    <p:sldId id="267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598B4C-D089-47A0-A8D8-896AF4AC5A1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0873E7C-4E34-4135-A984-5D8AF3CA6359}">
      <dgm:prSet/>
      <dgm:spPr/>
      <dgm:t>
        <a:bodyPr/>
        <a:lstStyle/>
        <a:p>
          <a:r>
            <a:rPr lang="en-SG"/>
            <a:t>Doctors</a:t>
          </a:r>
          <a:endParaRPr lang="en-US"/>
        </a:p>
      </dgm:t>
    </dgm:pt>
    <dgm:pt modelId="{7893A7BE-672F-4FBE-A589-90979CC27332}" type="parTrans" cxnId="{9E294E9E-4E26-4698-8BEA-6886E32969DC}">
      <dgm:prSet/>
      <dgm:spPr/>
      <dgm:t>
        <a:bodyPr/>
        <a:lstStyle/>
        <a:p>
          <a:endParaRPr lang="en-US"/>
        </a:p>
      </dgm:t>
    </dgm:pt>
    <dgm:pt modelId="{3D8D6093-37D1-4408-BF34-0C01C56DEE8B}" type="sibTrans" cxnId="{9E294E9E-4E26-4698-8BEA-6886E32969DC}">
      <dgm:prSet/>
      <dgm:spPr/>
      <dgm:t>
        <a:bodyPr/>
        <a:lstStyle/>
        <a:p>
          <a:endParaRPr lang="en-US"/>
        </a:p>
      </dgm:t>
    </dgm:pt>
    <dgm:pt modelId="{9ECCA384-D69A-4BBB-9BB0-FC24D23DEE18}">
      <dgm:prSet/>
      <dgm:spPr/>
      <dgm:t>
        <a:bodyPr/>
        <a:lstStyle/>
        <a:p>
          <a:r>
            <a:rPr lang="en-SG"/>
            <a:t>Hospital management</a:t>
          </a:r>
          <a:endParaRPr lang="en-US"/>
        </a:p>
      </dgm:t>
    </dgm:pt>
    <dgm:pt modelId="{887AA946-3AD4-4A4A-910B-3408DCA0BA91}" type="parTrans" cxnId="{8740062C-858A-4107-8119-CEFE9839189F}">
      <dgm:prSet/>
      <dgm:spPr/>
      <dgm:t>
        <a:bodyPr/>
        <a:lstStyle/>
        <a:p>
          <a:endParaRPr lang="en-US"/>
        </a:p>
      </dgm:t>
    </dgm:pt>
    <dgm:pt modelId="{FC189E89-C9EC-4A0F-9A7C-37E33B036A48}" type="sibTrans" cxnId="{8740062C-858A-4107-8119-CEFE9839189F}">
      <dgm:prSet/>
      <dgm:spPr/>
      <dgm:t>
        <a:bodyPr/>
        <a:lstStyle/>
        <a:p>
          <a:endParaRPr lang="en-US"/>
        </a:p>
      </dgm:t>
    </dgm:pt>
    <dgm:pt modelId="{FBAD89BA-666B-48E9-9B17-15990BC6B749}">
      <dgm:prSet/>
      <dgm:spPr/>
      <dgm:t>
        <a:bodyPr/>
        <a:lstStyle/>
        <a:p>
          <a:r>
            <a:rPr lang="en-SG"/>
            <a:t>Data Scientist</a:t>
          </a:r>
          <a:endParaRPr lang="en-US"/>
        </a:p>
      </dgm:t>
    </dgm:pt>
    <dgm:pt modelId="{ADF437B7-A036-4113-9CF7-AF8CCD8D2D2F}" type="parTrans" cxnId="{2A37FE9A-1F27-4C0B-9CC8-E69D377AC88F}">
      <dgm:prSet/>
      <dgm:spPr/>
      <dgm:t>
        <a:bodyPr/>
        <a:lstStyle/>
        <a:p>
          <a:endParaRPr lang="en-US"/>
        </a:p>
      </dgm:t>
    </dgm:pt>
    <dgm:pt modelId="{D3557BA8-EEF7-45BC-890F-1F25098E1F80}" type="sibTrans" cxnId="{2A37FE9A-1F27-4C0B-9CC8-E69D377AC88F}">
      <dgm:prSet/>
      <dgm:spPr/>
      <dgm:t>
        <a:bodyPr/>
        <a:lstStyle/>
        <a:p>
          <a:endParaRPr lang="en-US"/>
        </a:p>
      </dgm:t>
    </dgm:pt>
    <dgm:pt modelId="{8D49138E-D1DE-47CC-B240-D672597D0948}">
      <dgm:prSet/>
      <dgm:spPr/>
      <dgm:t>
        <a:bodyPr/>
        <a:lstStyle/>
        <a:p>
          <a:r>
            <a:rPr lang="en-SG" dirty="0"/>
            <a:t>Patients</a:t>
          </a:r>
          <a:endParaRPr lang="en-US" dirty="0"/>
        </a:p>
      </dgm:t>
    </dgm:pt>
    <dgm:pt modelId="{44D281B5-EFB1-46B8-AF26-708A304D5442}" type="parTrans" cxnId="{DAE732A5-3E99-4954-9250-A186F2F195BB}">
      <dgm:prSet/>
      <dgm:spPr/>
      <dgm:t>
        <a:bodyPr/>
        <a:lstStyle/>
        <a:p>
          <a:endParaRPr lang="en-US"/>
        </a:p>
      </dgm:t>
    </dgm:pt>
    <dgm:pt modelId="{CBE7FE47-B6C1-4F80-84C5-63F6DC882EB5}" type="sibTrans" cxnId="{DAE732A5-3E99-4954-9250-A186F2F195BB}">
      <dgm:prSet/>
      <dgm:spPr/>
      <dgm:t>
        <a:bodyPr/>
        <a:lstStyle/>
        <a:p>
          <a:endParaRPr lang="en-US"/>
        </a:p>
      </dgm:t>
    </dgm:pt>
    <dgm:pt modelId="{02B6B443-2E55-44FE-9956-E4C1A514EC31}">
      <dgm:prSet/>
      <dgm:spPr/>
      <dgm:t>
        <a:bodyPr/>
        <a:lstStyle/>
        <a:p>
          <a:r>
            <a:rPr lang="en-SG" dirty="0"/>
            <a:t>Radiology technologist</a:t>
          </a:r>
          <a:endParaRPr lang="en-US" dirty="0"/>
        </a:p>
      </dgm:t>
    </dgm:pt>
    <dgm:pt modelId="{56385A2F-BAA9-4E11-9660-C85D8885C438}" type="parTrans" cxnId="{31F21385-1733-4E6D-9881-8E17B22A9BCA}">
      <dgm:prSet/>
      <dgm:spPr/>
      <dgm:t>
        <a:bodyPr/>
        <a:lstStyle/>
        <a:p>
          <a:endParaRPr lang="en-SG"/>
        </a:p>
      </dgm:t>
    </dgm:pt>
    <dgm:pt modelId="{D3016DC0-41D1-4A7E-A3AA-207793E59F14}" type="sibTrans" cxnId="{31F21385-1733-4E6D-9881-8E17B22A9BCA}">
      <dgm:prSet/>
      <dgm:spPr/>
      <dgm:t>
        <a:bodyPr/>
        <a:lstStyle/>
        <a:p>
          <a:endParaRPr lang="en-SG"/>
        </a:p>
      </dgm:t>
    </dgm:pt>
    <dgm:pt modelId="{985CFE13-DEEA-4215-8C5E-187B265732E9}" type="pres">
      <dgm:prSet presAssocID="{8D598B4C-D089-47A0-A8D8-896AF4AC5A15}" presName="linear" presStyleCnt="0">
        <dgm:presLayoutVars>
          <dgm:animLvl val="lvl"/>
          <dgm:resizeHandles val="exact"/>
        </dgm:presLayoutVars>
      </dgm:prSet>
      <dgm:spPr/>
    </dgm:pt>
    <dgm:pt modelId="{B1AD7133-9AFF-4E82-B4E8-CCA6C361CC52}" type="pres">
      <dgm:prSet presAssocID="{E0873E7C-4E34-4135-A984-5D8AF3CA635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A7020AC-5386-4795-BCFA-6EE7E6A62DAA}" type="pres">
      <dgm:prSet presAssocID="{3D8D6093-37D1-4408-BF34-0C01C56DEE8B}" presName="spacer" presStyleCnt="0"/>
      <dgm:spPr/>
    </dgm:pt>
    <dgm:pt modelId="{E7D25B0D-D81D-48CF-8FB4-C4A90584203F}" type="pres">
      <dgm:prSet presAssocID="{9ECCA384-D69A-4BBB-9BB0-FC24D23DEE1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4A55ABF-EBAD-465D-9226-770D9A3DEB7D}" type="pres">
      <dgm:prSet presAssocID="{FC189E89-C9EC-4A0F-9A7C-37E33B036A48}" presName="spacer" presStyleCnt="0"/>
      <dgm:spPr/>
    </dgm:pt>
    <dgm:pt modelId="{CB47436E-DA6B-4CE1-A1E4-62813D9667F7}" type="pres">
      <dgm:prSet presAssocID="{FBAD89BA-666B-48E9-9B17-15990BC6B74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6B18A23-BFBB-4577-A0D5-955F50FD680A}" type="pres">
      <dgm:prSet presAssocID="{D3557BA8-EEF7-45BC-890F-1F25098E1F80}" presName="spacer" presStyleCnt="0"/>
      <dgm:spPr/>
    </dgm:pt>
    <dgm:pt modelId="{8ED83D42-FC77-46F1-A16F-FAA29DE655F7}" type="pres">
      <dgm:prSet presAssocID="{8D49138E-D1DE-47CC-B240-D672597D094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CBAD89A-A48D-4D94-974C-278730C4E332}" type="pres">
      <dgm:prSet presAssocID="{CBE7FE47-B6C1-4F80-84C5-63F6DC882EB5}" presName="spacer" presStyleCnt="0"/>
      <dgm:spPr/>
    </dgm:pt>
    <dgm:pt modelId="{7D2E9C2F-54B9-487A-9B63-1D207D789493}" type="pres">
      <dgm:prSet presAssocID="{02B6B443-2E55-44FE-9956-E4C1A514EC3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F1C130B-4A8C-4F94-B44E-17B0E5CA46EA}" type="presOf" srcId="{8D598B4C-D089-47A0-A8D8-896AF4AC5A15}" destId="{985CFE13-DEEA-4215-8C5E-187B265732E9}" srcOrd="0" destOrd="0" presId="urn:microsoft.com/office/officeart/2005/8/layout/vList2"/>
    <dgm:cxn modelId="{6776B910-EF0E-40C3-9DC8-025F322D6615}" type="presOf" srcId="{02B6B443-2E55-44FE-9956-E4C1A514EC31}" destId="{7D2E9C2F-54B9-487A-9B63-1D207D789493}" srcOrd="0" destOrd="0" presId="urn:microsoft.com/office/officeart/2005/8/layout/vList2"/>
    <dgm:cxn modelId="{8740062C-858A-4107-8119-CEFE9839189F}" srcId="{8D598B4C-D089-47A0-A8D8-896AF4AC5A15}" destId="{9ECCA384-D69A-4BBB-9BB0-FC24D23DEE18}" srcOrd="1" destOrd="0" parTransId="{887AA946-3AD4-4A4A-910B-3408DCA0BA91}" sibTransId="{FC189E89-C9EC-4A0F-9A7C-37E33B036A48}"/>
    <dgm:cxn modelId="{6E6BED6D-F29D-4B8A-88E4-717E043B0313}" type="presOf" srcId="{E0873E7C-4E34-4135-A984-5D8AF3CA6359}" destId="{B1AD7133-9AFF-4E82-B4E8-CCA6C361CC52}" srcOrd="0" destOrd="0" presId="urn:microsoft.com/office/officeart/2005/8/layout/vList2"/>
    <dgm:cxn modelId="{99828670-72A4-4BCC-9CAE-31CBCCA56EF6}" type="presOf" srcId="{FBAD89BA-666B-48E9-9B17-15990BC6B749}" destId="{CB47436E-DA6B-4CE1-A1E4-62813D9667F7}" srcOrd="0" destOrd="0" presId="urn:microsoft.com/office/officeart/2005/8/layout/vList2"/>
    <dgm:cxn modelId="{31F21385-1733-4E6D-9881-8E17B22A9BCA}" srcId="{8D598B4C-D089-47A0-A8D8-896AF4AC5A15}" destId="{02B6B443-2E55-44FE-9956-E4C1A514EC31}" srcOrd="4" destOrd="0" parTransId="{56385A2F-BAA9-4E11-9660-C85D8885C438}" sibTransId="{D3016DC0-41D1-4A7E-A3AA-207793E59F14}"/>
    <dgm:cxn modelId="{2A37FE9A-1F27-4C0B-9CC8-E69D377AC88F}" srcId="{8D598B4C-D089-47A0-A8D8-896AF4AC5A15}" destId="{FBAD89BA-666B-48E9-9B17-15990BC6B749}" srcOrd="2" destOrd="0" parTransId="{ADF437B7-A036-4113-9CF7-AF8CCD8D2D2F}" sibTransId="{D3557BA8-EEF7-45BC-890F-1F25098E1F80}"/>
    <dgm:cxn modelId="{9E294E9E-4E26-4698-8BEA-6886E32969DC}" srcId="{8D598B4C-D089-47A0-A8D8-896AF4AC5A15}" destId="{E0873E7C-4E34-4135-A984-5D8AF3CA6359}" srcOrd="0" destOrd="0" parTransId="{7893A7BE-672F-4FBE-A589-90979CC27332}" sibTransId="{3D8D6093-37D1-4408-BF34-0C01C56DEE8B}"/>
    <dgm:cxn modelId="{DAE732A5-3E99-4954-9250-A186F2F195BB}" srcId="{8D598B4C-D089-47A0-A8D8-896AF4AC5A15}" destId="{8D49138E-D1DE-47CC-B240-D672597D0948}" srcOrd="3" destOrd="0" parTransId="{44D281B5-EFB1-46B8-AF26-708A304D5442}" sibTransId="{CBE7FE47-B6C1-4F80-84C5-63F6DC882EB5}"/>
    <dgm:cxn modelId="{E4DCD6BB-0C69-4E67-8A61-6D5C5AE75341}" type="presOf" srcId="{9ECCA384-D69A-4BBB-9BB0-FC24D23DEE18}" destId="{E7D25B0D-D81D-48CF-8FB4-C4A90584203F}" srcOrd="0" destOrd="0" presId="urn:microsoft.com/office/officeart/2005/8/layout/vList2"/>
    <dgm:cxn modelId="{FC094FEB-64FB-4341-B0B4-F6AB5E965C4A}" type="presOf" srcId="{8D49138E-D1DE-47CC-B240-D672597D0948}" destId="{8ED83D42-FC77-46F1-A16F-FAA29DE655F7}" srcOrd="0" destOrd="0" presId="urn:microsoft.com/office/officeart/2005/8/layout/vList2"/>
    <dgm:cxn modelId="{2136D9E4-DC7E-49DA-BB50-FF991F585368}" type="presParOf" srcId="{985CFE13-DEEA-4215-8C5E-187B265732E9}" destId="{B1AD7133-9AFF-4E82-B4E8-CCA6C361CC52}" srcOrd="0" destOrd="0" presId="urn:microsoft.com/office/officeart/2005/8/layout/vList2"/>
    <dgm:cxn modelId="{A4597C4E-A59B-48CF-AB87-78966A52E977}" type="presParOf" srcId="{985CFE13-DEEA-4215-8C5E-187B265732E9}" destId="{7A7020AC-5386-4795-BCFA-6EE7E6A62DAA}" srcOrd="1" destOrd="0" presId="urn:microsoft.com/office/officeart/2005/8/layout/vList2"/>
    <dgm:cxn modelId="{3F5838CD-5160-4D4E-844F-B2C160C8C166}" type="presParOf" srcId="{985CFE13-DEEA-4215-8C5E-187B265732E9}" destId="{E7D25B0D-D81D-48CF-8FB4-C4A90584203F}" srcOrd="2" destOrd="0" presId="urn:microsoft.com/office/officeart/2005/8/layout/vList2"/>
    <dgm:cxn modelId="{F57B5BCF-8BE9-4C71-A144-F7936F8DB426}" type="presParOf" srcId="{985CFE13-DEEA-4215-8C5E-187B265732E9}" destId="{C4A55ABF-EBAD-465D-9226-770D9A3DEB7D}" srcOrd="3" destOrd="0" presId="urn:microsoft.com/office/officeart/2005/8/layout/vList2"/>
    <dgm:cxn modelId="{19EE35AF-24E5-4024-943F-249369898DFE}" type="presParOf" srcId="{985CFE13-DEEA-4215-8C5E-187B265732E9}" destId="{CB47436E-DA6B-4CE1-A1E4-62813D9667F7}" srcOrd="4" destOrd="0" presId="urn:microsoft.com/office/officeart/2005/8/layout/vList2"/>
    <dgm:cxn modelId="{577CD26B-F988-40FD-844B-16CEA363B1E2}" type="presParOf" srcId="{985CFE13-DEEA-4215-8C5E-187B265732E9}" destId="{F6B18A23-BFBB-4577-A0D5-955F50FD680A}" srcOrd="5" destOrd="0" presId="urn:microsoft.com/office/officeart/2005/8/layout/vList2"/>
    <dgm:cxn modelId="{7D96CBA7-DF56-4934-9DE2-81B95F2418D8}" type="presParOf" srcId="{985CFE13-DEEA-4215-8C5E-187B265732E9}" destId="{8ED83D42-FC77-46F1-A16F-FAA29DE655F7}" srcOrd="6" destOrd="0" presId="urn:microsoft.com/office/officeart/2005/8/layout/vList2"/>
    <dgm:cxn modelId="{2D45B020-E8A3-4180-8E80-285686A37E73}" type="presParOf" srcId="{985CFE13-DEEA-4215-8C5E-187B265732E9}" destId="{5CBAD89A-A48D-4D94-974C-278730C4E332}" srcOrd="7" destOrd="0" presId="urn:microsoft.com/office/officeart/2005/8/layout/vList2"/>
    <dgm:cxn modelId="{16FDC19D-33A4-4925-B1E2-56565C6956BF}" type="presParOf" srcId="{985CFE13-DEEA-4215-8C5E-187B265732E9}" destId="{7D2E9C2F-54B9-487A-9B63-1D207D78949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AD7133-9AFF-4E82-B4E8-CCA6C361CC52}">
      <dsp:nvSpPr>
        <dsp:cNvPr id="0" name=""/>
        <dsp:cNvSpPr/>
      </dsp:nvSpPr>
      <dsp:spPr>
        <a:xfrm>
          <a:off x="0" y="41134"/>
          <a:ext cx="6316266" cy="9114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800" kern="1200"/>
            <a:t>Doctors</a:t>
          </a:r>
          <a:endParaRPr lang="en-US" sz="3800" kern="1200"/>
        </a:p>
      </dsp:txBody>
      <dsp:txXfrm>
        <a:off x="44492" y="85626"/>
        <a:ext cx="6227282" cy="822446"/>
      </dsp:txXfrm>
    </dsp:sp>
    <dsp:sp modelId="{E7D25B0D-D81D-48CF-8FB4-C4A90584203F}">
      <dsp:nvSpPr>
        <dsp:cNvPr id="0" name=""/>
        <dsp:cNvSpPr/>
      </dsp:nvSpPr>
      <dsp:spPr>
        <a:xfrm>
          <a:off x="0" y="1062004"/>
          <a:ext cx="6316266" cy="911430"/>
        </a:xfrm>
        <a:prstGeom prst="roundRect">
          <a:avLst/>
        </a:prstGeom>
        <a:solidFill>
          <a:schemeClr val="accent2">
            <a:hueOff val="-374218"/>
            <a:satOff val="-169"/>
            <a:lumOff val="1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800" kern="1200"/>
            <a:t>Hospital management</a:t>
          </a:r>
          <a:endParaRPr lang="en-US" sz="3800" kern="1200"/>
        </a:p>
      </dsp:txBody>
      <dsp:txXfrm>
        <a:off x="44492" y="1106496"/>
        <a:ext cx="6227282" cy="822446"/>
      </dsp:txXfrm>
    </dsp:sp>
    <dsp:sp modelId="{CB47436E-DA6B-4CE1-A1E4-62813D9667F7}">
      <dsp:nvSpPr>
        <dsp:cNvPr id="0" name=""/>
        <dsp:cNvSpPr/>
      </dsp:nvSpPr>
      <dsp:spPr>
        <a:xfrm>
          <a:off x="0" y="2082874"/>
          <a:ext cx="6316266" cy="911430"/>
        </a:xfrm>
        <a:prstGeom prst="roundRect">
          <a:avLst/>
        </a:prstGeom>
        <a:solidFill>
          <a:schemeClr val="accent2">
            <a:hueOff val="-748436"/>
            <a:satOff val="-337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800" kern="1200"/>
            <a:t>Data Scientist</a:t>
          </a:r>
          <a:endParaRPr lang="en-US" sz="3800" kern="1200"/>
        </a:p>
      </dsp:txBody>
      <dsp:txXfrm>
        <a:off x="44492" y="2127366"/>
        <a:ext cx="6227282" cy="822446"/>
      </dsp:txXfrm>
    </dsp:sp>
    <dsp:sp modelId="{8ED83D42-FC77-46F1-A16F-FAA29DE655F7}">
      <dsp:nvSpPr>
        <dsp:cNvPr id="0" name=""/>
        <dsp:cNvSpPr/>
      </dsp:nvSpPr>
      <dsp:spPr>
        <a:xfrm>
          <a:off x="0" y="3103745"/>
          <a:ext cx="6316266" cy="911430"/>
        </a:xfrm>
        <a:prstGeom prst="roundRect">
          <a:avLst/>
        </a:prstGeom>
        <a:solidFill>
          <a:schemeClr val="accent2">
            <a:hueOff val="-1122654"/>
            <a:satOff val="-506"/>
            <a:lumOff val="52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800" kern="1200" dirty="0"/>
            <a:t>Patients</a:t>
          </a:r>
          <a:endParaRPr lang="en-US" sz="3800" kern="1200" dirty="0"/>
        </a:p>
      </dsp:txBody>
      <dsp:txXfrm>
        <a:off x="44492" y="3148237"/>
        <a:ext cx="6227282" cy="822446"/>
      </dsp:txXfrm>
    </dsp:sp>
    <dsp:sp modelId="{7D2E9C2F-54B9-487A-9B63-1D207D789493}">
      <dsp:nvSpPr>
        <dsp:cNvPr id="0" name=""/>
        <dsp:cNvSpPr/>
      </dsp:nvSpPr>
      <dsp:spPr>
        <a:xfrm>
          <a:off x="0" y="4124615"/>
          <a:ext cx="6316266" cy="911430"/>
        </a:xfrm>
        <a:prstGeom prst="roundRect">
          <a:avLst/>
        </a:prstGeom>
        <a:solidFill>
          <a:schemeClr val="accent2">
            <a:hueOff val="-1496873"/>
            <a:satOff val="-674"/>
            <a:lumOff val="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800" kern="1200" dirty="0"/>
            <a:t>Radiology technologist</a:t>
          </a:r>
          <a:endParaRPr lang="en-US" sz="3800" kern="1200" dirty="0"/>
        </a:p>
      </dsp:txBody>
      <dsp:txXfrm>
        <a:off x="44492" y="4169107"/>
        <a:ext cx="6227282" cy="822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2-16T14:57:21.4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28293 5821 0,'17'0'31,"36"0"-16,-35 0 1,53 0 0,-36 0-1,-18 0 1,19 0 0,-19 17-16,19-17 15,17 0 1,-1 0-1,-16 18 1,-19-18 0,1 0-1,35 0 1,-18 0 0,-17 0-1,-1 0 1,1 0-1,35 0 17,-35 0-32,35 0 0,0 0 31,-36 0-31,18 0 16,1 0-1,-19 0 1,19 0-1,-19 0 1,19 0 0,-19 0 15,1 0 47,-1 0 0,1 0-78,0 0 16,-1 0 31,1 0-32,0 0-15,17 0 16,18 0 0,-36 0-1,1 0 79</inkml:trace>
  <inkml:trace contextRef="#ctx0" brushRef="#br0" timeOffset="1266.31">28628 5733 0,'0'17'94,"0"1"-94,0 17 16,-18 36-1,18-54-15,-17 19 16,-1-1 0,-17 18-1,17 0 1,-17 17-1,35-52 1,0 0 15,-18-1-15</inkml:trace>
  <inkml:trace contextRef="#ctx0" brushRef="#br0" timeOffset="2341.96">28222 5415 0,'0'18'109,"0"-1"-109,0 1 16,18 17-16,-18-17 15,17 35 1,19 35 0,-1 0-1,36 53 1,-1-17-1,-35-54 1,-35-34 0,18-19-1,0 19 1,-1-19 15,-17 19-15,18-36-16,0 17 31,-18 1-31,0-1 16,17 19-1,36 17 1,-35-36 0,-1 1-1,1-18 1,0 18-1,-1-1 1,-17 1-16</inkml:trace>
  <inkml:trace contextRef="#ctx0" brushRef="#br0" timeOffset="6842.6">28152 6068 0,'17'0'47,"1"0"-16,0 0 16,-1 0-47,1 0 15,17 0 1,-17 0 0,-1 0-16,1 0 15,17 0 1,-17 17-16,0-17 16,-1 0-1,1 0 1,0 0 46,-18 18-46,0 0 0,0-1-16,17 19 15,1-1 1,-18-17-16,0 17 15,0 18 1,0 0 0,0 17-1,0-35 1,-18 18 0,1 0-1,-19 0 1,1-35 15,35 17-31,-35-17 16,-1-1-1,-34 36 17,17-17-17,35-36-15,-17 35 16,-18 0-1,-35 18 1,0 18 0,-18-1-1,71-35 1,-36 1 0,71-19-1,-53 1-15,53 0 0,-53 52 31,36-70-31,-36 35 0,53-17 16,-53 53 0,-35 35-1,88-89-15,-18 18 0,-53 71 32,18-18-17,18 18 1,0-18-1,17 1 1,1-36 0,-1 0-1,-17-18 1,35 18 0,-36 0-1,19 0 1,-19 17 15,1-35-31,18 18 16,-19 18 15,19-54-15,-1 19-1,0 17 1,1-18-1,-1-17-15,18 17 16,-35 35 0,35-17-1,-18-17 1,18-1 0,0 35 15,0-52-31,0 35 0,0 0 15,0 0 1,18-18 0,35 18-1,0-18 17,-36 1-17,1-36 1,35 35-1,0 0 1,-18-17 0,0-1-1,-17 1 1,17-18 0,-17 0 15,0 18-16,-1-18 1,1 0 0,-1 17-16,1-17 15,0 18 17,35-18-17,-36 0 1,1 0-1,0 0 1,17 18 0,18-1-1,-18-17 1,-17 0 31,-18 18-47,35 0 15,-17-18 1,-1 17 0,18-17-1,-17 18 1,0-1 0,-1-17-16,19 0 15,-1 18 1,-17 0-1,-18-1-15,35-17 16,0 0 0,18 36-1,-18-19 1,1 1 0,-19 0-1,19-1 16,-1 1-15,-18-18 0,1 0 15,0 0-15,-1 0-1,19 17 1,-19-17-1,1 18 1,17-18 0,-17 0-1,17 18 1,0-18 0,-52 0 312,17 17-328,-18-17 0</inkml:trace>
  <inkml:trace contextRef="#ctx0" brushRef="#br0" timeOffset="8724.03">28187 9719 0,'0'0'15,"18"0"157,-1 0-125,1 0-31,-1 0-1,1 0-15,-18 18 0,18-18 16,-1 35 0,1-17-1,-18-1 1,18 1 0,17 17-1,-35-17 1,18 17-16,-18-17 406,-18-18-406,0 0 31,18 17-31,-17-17 0,-1 0 16,0 0 0,1 18-1,17 0 1,-36-1-1,19-17 1,-1 0 0,1 0-1,17 18 1,-18-18 15,0 0 47,18 18-62,-17-18 0,-1 0-1,0 0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12/17/2021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157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12/17/2021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358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748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12/17/2021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734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12/17/2021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229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12/17/2021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974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12/17/2021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540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12/17/2021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99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12/17/2021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265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12/17/2021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833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12/17/2021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767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12/17/2021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aggle.com/adityamahimkar/iqothnccd-lung-cancer-datase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customXml" Target="../ink/ink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leneagles.com.sg/facilities-services/centre-excellence/cancer-care/lung-cance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6" name="Oval 11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07695E-30E5-4769-A462-406279F24A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9751" y="768334"/>
            <a:ext cx="6479629" cy="3839177"/>
          </a:xfrm>
        </p:spPr>
        <p:txBody>
          <a:bodyPr>
            <a:normAutofit/>
          </a:bodyPr>
          <a:lstStyle/>
          <a:p>
            <a:r>
              <a:rPr lang="en-SG" dirty="0"/>
              <a:t>Deep Learning Classification for Lung Cancer</a:t>
            </a:r>
            <a:br>
              <a:rPr lang="en-SG" dirty="0"/>
            </a:br>
            <a:r>
              <a:rPr lang="en-SG" dirty="0"/>
              <a:t>Diagnosis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283BC6-6CF2-450F-854C-61CA5DAAC7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9751" y="4283239"/>
            <a:ext cx="6479629" cy="1475177"/>
          </a:xfrm>
        </p:spPr>
        <p:txBody>
          <a:bodyPr>
            <a:normAutofit/>
          </a:bodyPr>
          <a:lstStyle/>
          <a:p>
            <a:r>
              <a:rPr lang="en-SG" dirty="0"/>
              <a:t>Capstone Project 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6935E5-228B-45FE-BD11-B0B9056CF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74" r="31306" b="-2"/>
          <a:stretch/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29" name="Straight Connector 1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628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FCE85-1852-4884-A771-53DA7607F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46" y="174547"/>
            <a:ext cx="6400999" cy="1268984"/>
          </a:xfrm>
        </p:spPr>
        <p:txBody>
          <a:bodyPr>
            <a:normAutofit/>
          </a:bodyPr>
          <a:lstStyle/>
          <a:p>
            <a:r>
              <a:rPr lang="en-SG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B7C36-A190-4E0B-8B6B-C0E234787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544715"/>
            <a:ext cx="6400999" cy="4607510"/>
          </a:xfrm>
        </p:spPr>
        <p:txBody>
          <a:bodyPr>
            <a:normAutofit fontScale="92500" lnSpcReduction="20000"/>
          </a:bodyPr>
          <a:lstStyle/>
          <a:p>
            <a:r>
              <a:rPr lang="en-SG" dirty="0"/>
              <a:t>Total of 1,097 CT scan images with 3 Classes: Benign, and Malignant, Normal</a:t>
            </a:r>
          </a:p>
          <a:p>
            <a:pPr marL="0" indent="0">
              <a:buNone/>
            </a:pPr>
            <a:r>
              <a:rPr lang="en-SG" dirty="0"/>
              <a:t> </a:t>
            </a:r>
            <a:endParaRPr lang="en-US" dirty="0"/>
          </a:p>
          <a:p>
            <a:r>
              <a:rPr lang="en-US" dirty="0"/>
              <a:t>110 patients:</a:t>
            </a:r>
          </a:p>
          <a:p>
            <a:pPr lvl="1"/>
            <a:r>
              <a:rPr lang="en-US" dirty="0"/>
              <a:t>15 Benign</a:t>
            </a:r>
          </a:p>
          <a:p>
            <a:pPr lvl="1"/>
            <a:r>
              <a:rPr lang="en-US" dirty="0"/>
              <a:t>40 Malignant</a:t>
            </a:r>
          </a:p>
          <a:p>
            <a:pPr lvl="1"/>
            <a:r>
              <a:rPr lang="en-US" dirty="0"/>
              <a:t>55 Normal </a:t>
            </a:r>
          </a:p>
          <a:p>
            <a:endParaRPr lang="en-US" dirty="0"/>
          </a:p>
          <a:p>
            <a:r>
              <a:rPr lang="en-US" dirty="0"/>
              <a:t>Different angles of CT scans are done on each patient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1700" dirty="0"/>
              <a:t>Source: </a:t>
            </a:r>
            <a:r>
              <a:rPr lang="en-US" sz="1700" dirty="0">
                <a:hlinkClick r:id="rId2"/>
              </a:rPr>
              <a:t>https://www.kaggle.com/adityamahimkar/iqothnccd-lung-cancer-dataset</a:t>
            </a:r>
            <a:r>
              <a:rPr lang="en-US" sz="1700" dirty="0"/>
              <a:t>	</a:t>
            </a:r>
            <a:r>
              <a:rPr lang="en-US" dirty="0"/>
              <a:t>	</a:t>
            </a:r>
          </a:p>
          <a:p>
            <a:endParaRPr lang="en-US" dirty="0"/>
          </a:p>
          <a:p>
            <a:endParaRPr lang="en-US" dirty="0"/>
          </a:p>
          <a:p>
            <a:endParaRPr lang="en-SG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ACBB827-9A2D-D449-9686-F47D2A20E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9B921EC8-AD62-E940-80A2-682AC7104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6DBDC735-9A9C-6340-B1E4-3576B27ED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E3F399C2-198A-1347-8B48-1B1D508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4AB3593B-CA05-1845-839E-90B9B70EC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FE2E3F65-3027-4232-BFBF-B261277EF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867" y="3495326"/>
            <a:ext cx="3242755" cy="303861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6400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DA1E17D7-B0B7-4596-8F8C-15B7489FB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813" y="281449"/>
            <a:ext cx="3322864" cy="293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27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21852-1D28-43BC-9C87-7B96B5BDE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1313172" cy="1268984"/>
          </a:xfrm>
        </p:spPr>
        <p:txBody>
          <a:bodyPr/>
          <a:lstStyle/>
          <a:p>
            <a:r>
              <a:rPr lang="en-SG" dirty="0"/>
              <a:t>Example of CT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C0461-ECC4-4AEF-8DCC-B52B6B5CAE03}"/>
              </a:ext>
            </a:extLst>
          </p:cNvPr>
          <p:cNvSpPr txBox="1"/>
          <p:nvPr/>
        </p:nvSpPr>
        <p:spPr>
          <a:xfrm>
            <a:off x="1662112" y="1971675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/>
              <a:t>Benign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8AFA6A0-581B-4BE4-A20F-C2D83027E1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8" r="33196"/>
          <a:stretch/>
        </p:blipFill>
        <p:spPr bwMode="auto">
          <a:xfrm>
            <a:off x="4033918" y="2474528"/>
            <a:ext cx="3764647" cy="377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5C55A7-3CFC-4F56-B12F-2ED034ED643D}"/>
              </a:ext>
            </a:extLst>
          </p:cNvPr>
          <p:cNvSpPr txBox="1"/>
          <p:nvPr/>
        </p:nvSpPr>
        <p:spPr>
          <a:xfrm>
            <a:off x="5348287" y="2003077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/>
              <a:t>Malignant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2E9E9F2-9260-48CA-818F-40DD641BB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 r="66541"/>
          <a:stretch/>
        </p:blipFill>
        <p:spPr bwMode="auto">
          <a:xfrm>
            <a:off x="7882663" y="2474528"/>
            <a:ext cx="3848745" cy="377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46808B-5248-4210-8ACA-C10F9FC2949F}"/>
              </a:ext>
            </a:extLst>
          </p:cNvPr>
          <p:cNvSpPr txBox="1"/>
          <p:nvPr/>
        </p:nvSpPr>
        <p:spPr>
          <a:xfrm>
            <a:off x="9196387" y="2003077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/>
              <a:t>Normal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D510CEB-BF04-4554-87FB-484CC7F96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5" r="34116"/>
          <a:stretch/>
        </p:blipFill>
        <p:spPr bwMode="auto">
          <a:xfrm>
            <a:off x="0" y="2439586"/>
            <a:ext cx="3764647" cy="384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614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0475FD-ABCC-491F-B187-1ED6414F1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3016503"/>
            <a:ext cx="7335835" cy="28664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Sampling  Techniques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DDDFCEF-D5C9-BE40-9979-57040F021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714268B-8C50-CA4E-9D9C-55342903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5974" y="0"/>
            <a:ext cx="3266026" cy="6858001"/>
            <a:chOff x="8925974" y="0"/>
            <a:chExt cx="3266026" cy="6858001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ABEF35D-F220-CC47-918A-86AD6DB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057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C00E500B-D6E7-C64D-BB6C-BCC4F8B7B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6295076"/>
              <a:ext cx="539078" cy="562924"/>
            </a:xfrm>
            <a:custGeom>
              <a:avLst/>
              <a:gdLst>
                <a:gd name="connsiteX0" fmla="*/ 539078 w 539078"/>
                <a:gd name="connsiteY0" fmla="*/ 0 h 562924"/>
                <a:gd name="connsiteX1" fmla="*/ 539078 w 539078"/>
                <a:gd name="connsiteY1" fmla="*/ 562924 h 562924"/>
                <a:gd name="connsiteX2" fmla="*/ 22 w 539078"/>
                <a:gd name="connsiteY2" fmla="*/ 562924 h 562924"/>
                <a:gd name="connsiteX3" fmla="*/ 0 w 539078"/>
                <a:gd name="connsiteY3" fmla="*/ 562712 h 562924"/>
                <a:gd name="connsiteX4" fmla="*/ 451422 w 539078"/>
                <a:gd name="connsiteY4" fmla="*/ 8836 h 56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4">
                  <a:moveTo>
                    <a:pt x="539078" y="0"/>
                  </a:moveTo>
                  <a:lnTo>
                    <a:pt x="539078" y="562924"/>
                  </a:lnTo>
                  <a:lnTo>
                    <a:pt x="22" y="562924"/>
                  </a:lnTo>
                  <a:lnTo>
                    <a:pt x="0" y="562712"/>
                  </a:lnTo>
                  <a:cubicBezTo>
                    <a:pt x="0" y="289501"/>
                    <a:pt x="193796" y="61554"/>
                    <a:pt x="451422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E738F114-63E2-2F46-879C-39082E11D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3552046"/>
              <a:ext cx="539078" cy="1125424"/>
            </a:xfrm>
            <a:custGeom>
              <a:avLst/>
              <a:gdLst>
                <a:gd name="connsiteX0" fmla="*/ 539078 w 539078"/>
                <a:gd name="connsiteY0" fmla="*/ 0 h 1125424"/>
                <a:gd name="connsiteX1" fmla="*/ 539078 w 539078"/>
                <a:gd name="connsiteY1" fmla="*/ 1125424 h 1125424"/>
                <a:gd name="connsiteX2" fmla="*/ 451423 w 539078"/>
                <a:gd name="connsiteY2" fmla="*/ 1116588 h 1125424"/>
                <a:gd name="connsiteX3" fmla="*/ 0 w 539078"/>
                <a:gd name="connsiteY3" fmla="*/ 562712 h 1125424"/>
                <a:gd name="connsiteX4" fmla="*/ 451423 w 539078"/>
                <a:gd name="connsiteY4" fmla="*/ 8836 h 112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4">
                  <a:moveTo>
                    <a:pt x="539078" y="0"/>
                  </a:moveTo>
                  <a:lnTo>
                    <a:pt x="539078" y="1125424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1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2D7001E-46DE-6140-8803-620C53392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2180532"/>
              <a:ext cx="539078" cy="1125425"/>
            </a:xfrm>
            <a:custGeom>
              <a:avLst/>
              <a:gdLst>
                <a:gd name="connsiteX0" fmla="*/ 539078 w 539078"/>
                <a:gd name="connsiteY0" fmla="*/ 0 h 1125425"/>
                <a:gd name="connsiteX1" fmla="*/ 539078 w 539078"/>
                <a:gd name="connsiteY1" fmla="*/ 1125425 h 1125425"/>
                <a:gd name="connsiteX2" fmla="*/ 451423 w 539078"/>
                <a:gd name="connsiteY2" fmla="*/ 1116588 h 1125425"/>
                <a:gd name="connsiteX3" fmla="*/ 0 w 539078"/>
                <a:gd name="connsiteY3" fmla="*/ 562712 h 1125425"/>
                <a:gd name="connsiteX4" fmla="*/ 451423 w 539078"/>
                <a:gd name="connsiteY4" fmla="*/ 8836 h 11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5">
                  <a:moveTo>
                    <a:pt x="539078" y="0"/>
                  </a:moveTo>
                  <a:lnTo>
                    <a:pt x="539078" y="1125425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2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BD55182B-F5B7-BC4D-9649-D3A17486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0"/>
              <a:ext cx="539078" cy="562926"/>
            </a:xfrm>
            <a:custGeom>
              <a:avLst/>
              <a:gdLst>
                <a:gd name="connsiteX0" fmla="*/ 22 w 539078"/>
                <a:gd name="connsiteY0" fmla="*/ 0 h 562926"/>
                <a:gd name="connsiteX1" fmla="*/ 539078 w 539078"/>
                <a:gd name="connsiteY1" fmla="*/ 0 h 562926"/>
                <a:gd name="connsiteX2" fmla="*/ 539078 w 539078"/>
                <a:gd name="connsiteY2" fmla="*/ 562926 h 562926"/>
                <a:gd name="connsiteX3" fmla="*/ 451423 w 539078"/>
                <a:gd name="connsiteY3" fmla="*/ 554090 h 562926"/>
                <a:gd name="connsiteX4" fmla="*/ 0 w 539078"/>
                <a:gd name="connsiteY4" fmla="*/ 214 h 56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6">
                  <a:moveTo>
                    <a:pt x="22" y="0"/>
                  </a:moveTo>
                  <a:lnTo>
                    <a:pt x="539078" y="0"/>
                  </a:lnTo>
                  <a:lnTo>
                    <a:pt x="539078" y="562926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E2A11AC1-65D6-254F-8C03-98312331D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6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3F2B5374-F243-F34E-BC5C-861BA70EC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70 w 1130726"/>
                <a:gd name="connsiteY2" fmla="*/ 108609 h 565362"/>
                <a:gd name="connsiteX3" fmla="*/ 565364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4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6719" y="354660"/>
                    <a:pt x="304426" y="539750"/>
                    <a:pt x="565364" y="539750"/>
                  </a:cubicBezTo>
                  <a:cubicBezTo>
                    <a:pt x="826301" y="539750"/>
                    <a:pt x="1044008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4" y="565362"/>
                  </a:cubicBezTo>
                  <a:cubicBezTo>
                    <a:pt x="253123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84DEF8D9-0016-6E40-A7C9-BF7C523F8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809288"/>
              <a:ext cx="536364" cy="1124878"/>
            </a:xfrm>
            <a:custGeom>
              <a:avLst/>
              <a:gdLst>
                <a:gd name="connsiteX0" fmla="*/ 536364 w 536364"/>
                <a:gd name="connsiteY0" fmla="*/ 0 h 1124878"/>
                <a:gd name="connsiteX1" fmla="*/ 536364 w 536364"/>
                <a:gd name="connsiteY1" fmla="*/ 25187 h 1124878"/>
                <a:gd name="connsiteX2" fmla="*/ 456541 w 536364"/>
                <a:gd name="connsiteY2" fmla="*/ 33233 h 1124878"/>
                <a:gd name="connsiteX3" fmla="*/ 25399 w 536364"/>
                <a:gd name="connsiteY3" fmla="*/ 562226 h 1124878"/>
                <a:gd name="connsiteX4" fmla="*/ 456541 w 536364"/>
                <a:gd name="connsiteY4" fmla="*/ 1091219 h 1124878"/>
                <a:gd name="connsiteX5" fmla="*/ 536364 w 536364"/>
                <a:gd name="connsiteY5" fmla="*/ 1099266 h 1124878"/>
                <a:gd name="connsiteX6" fmla="*/ 536364 w 536364"/>
                <a:gd name="connsiteY6" fmla="*/ 1124878 h 1124878"/>
                <a:gd name="connsiteX7" fmla="*/ 451423 w 536364"/>
                <a:gd name="connsiteY7" fmla="*/ 1116315 h 1124878"/>
                <a:gd name="connsiteX8" fmla="*/ 0 w 536364"/>
                <a:gd name="connsiteY8" fmla="*/ 562439 h 1124878"/>
                <a:gd name="connsiteX9" fmla="*/ 451423 w 536364"/>
                <a:gd name="connsiteY9" fmla="*/ 8563 h 112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8">
                  <a:moveTo>
                    <a:pt x="536364" y="0"/>
                  </a:moveTo>
                  <a:lnTo>
                    <a:pt x="536364" y="25187"/>
                  </a:lnTo>
                  <a:lnTo>
                    <a:pt x="456541" y="33233"/>
                  </a:lnTo>
                  <a:cubicBezTo>
                    <a:pt x="210489" y="83583"/>
                    <a:pt x="25399" y="301290"/>
                    <a:pt x="25399" y="562226"/>
                  </a:cubicBezTo>
                  <a:cubicBezTo>
                    <a:pt x="25399" y="823163"/>
                    <a:pt x="210489" y="1040870"/>
                    <a:pt x="456541" y="1091219"/>
                  </a:cubicBezTo>
                  <a:lnTo>
                    <a:pt x="536364" y="1099266"/>
                  </a:lnTo>
                  <a:lnTo>
                    <a:pt x="536364" y="1124878"/>
                  </a:lnTo>
                  <a:lnTo>
                    <a:pt x="451423" y="1116315"/>
                  </a:lnTo>
                  <a:cubicBezTo>
                    <a:pt x="193797" y="1063597"/>
                    <a:pt x="0" y="835650"/>
                    <a:pt x="0" y="562439"/>
                  </a:cubicBezTo>
                  <a:cubicBezTo>
                    <a:pt x="0" y="289228"/>
                    <a:pt x="193797" y="61281"/>
                    <a:pt x="451423" y="85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7A87F92E-7BB7-CF40-B9F4-F6A76E480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2178092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3956B80A-36C5-A84F-A57F-2264B3460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4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45">
              <a:extLst>
                <a:ext uri="{FF2B5EF4-FFF2-40B4-BE49-F238E27FC236}">
                  <a16:creationId xmlns:a16="http://schemas.microsoft.com/office/drawing/2014/main" id="{F3F753EA-9ED0-B749-B25F-1D359659F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4C348B07-3AA5-3142-A06C-D2FAA3922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4924471"/>
              <a:ext cx="536364" cy="1124877"/>
            </a:xfrm>
            <a:custGeom>
              <a:avLst/>
              <a:gdLst>
                <a:gd name="connsiteX0" fmla="*/ 536364 w 536364"/>
                <a:gd name="connsiteY0" fmla="*/ 0 h 1124877"/>
                <a:gd name="connsiteX1" fmla="*/ 536364 w 536364"/>
                <a:gd name="connsiteY1" fmla="*/ 25186 h 1124877"/>
                <a:gd name="connsiteX2" fmla="*/ 456541 w 536364"/>
                <a:gd name="connsiteY2" fmla="*/ 33232 h 1124877"/>
                <a:gd name="connsiteX3" fmla="*/ 25399 w 536364"/>
                <a:gd name="connsiteY3" fmla="*/ 562225 h 1124877"/>
                <a:gd name="connsiteX4" fmla="*/ 456541 w 536364"/>
                <a:gd name="connsiteY4" fmla="*/ 1091218 h 1124877"/>
                <a:gd name="connsiteX5" fmla="*/ 536364 w 536364"/>
                <a:gd name="connsiteY5" fmla="*/ 1099265 h 1124877"/>
                <a:gd name="connsiteX6" fmla="*/ 536364 w 536364"/>
                <a:gd name="connsiteY6" fmla="*/ 1124877 h 1124877"/>
                <a:gd name="connsiteX7" fmla="*/ 451423 w 536364"/>
                <a:gd name="connsiteY7" fmla="*/ 1116314 h 1124877"/>
                <a:gd name="connsiteX8" fmla="*/ 0 w 536364"/>
                <a:gd name="connsiteY8" fmla="*/ 562438 h 1124877"/>
                <a:gd name="connsiteX9" fmla="*/ 451423 w 536364"/>
                <a:gd name="connsiteY9" fmla="*/ 8562 h 11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7">
                  <a:moveTo>
                    <a:pt x="536364" y="0"/>
                  </a:moveTo>
                  <a:lnTo>
                    <a:pt x="536364" y="25186"/>
                  </a:lnTo>
                  <a:lnTo>
                    <a:pt x="456541" y="33232"/>
                  </a:lnTo>
                  <a:cubicBezTo>
                    <a:pt x="210489" y="83582"/>
                    <a:pt x="25399" y="301289"/>
                    <a:pt x="25399" y="562225"/>
                  </a:cubicBezTo>
                  <a:cubicBezTo>
                    <a:pt x="25399" y="823162"/>
                    <a:pt x="210489" y="1040869"/>
                    <a:pt x="456541" y="1091218"/>
                  </a:cubicBezTo>
                  <a:lnTo>
                    <a:pt x="536364" y="1099265"/>
                  </a:lnTo>
                  <a:lnTo>
                    <a:pt x="536364" y="1124877"/>
                  </a:lnTo>
                  <a:lnTo>
                    <a:pt x="451423" y="1116314"/>
                  </a:lnTo>
                  <a:cubicBezTo>
                    <a:pt x="193797" y="1063596"/>
                    <a:pt x="0" y="835649"/>
                    <a:pt x="0" y="562438"/>
                  </a:cubicBezTo>
                  <a:cubicBezTo>
                    <a:pt x="0" y="289227"/>
                    <a:pt x="193797" y="61280"/>
                    <a:pt x="451423" y="85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C3ED9540-E9D6-9D41-994B-55874068A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69" y="6293274"/>
              <a:ext cx="1130598" cy="564727"/>
            </a:xfrm>
            <a:custGeom>
              <a:avLst/>
              <a:gdLst>
                <a:gd name="connsiteX0" fmla="*/ 565300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300 w 1130598"/>
                <a:gd name="connsiteY5" fmla="*/ 25186 h 564727"/>
                <a:gd name="connsiteX6" fmla="*/ 36306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3 w 1130598"/>
                <a:gd name="connsiteY9" fmla="*/ 451422 h 564727"/>
                <a:gd name="connsiteX10" fmla="*/ 565300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300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4" y="210276"/>
                    <a:pt x="826237" y="25186"/>
                    <a:pt x="565300" y="25186"/>
                  </a:cubicBezTo>
                  <a:cubicBezTo>
                    <a:pt x="304362" y="25186"/>
                    <a:pt x="86655" y="210276"/>
                    <a:pt x="36306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3" y="451422"/>
                  </a:lnTo>
                  <a:cubicBezTo>
                    <a:pt x="64141" y="193796"/>
                    <a:pt x="292089" y="0"/>
                    <a:pt x="565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7548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52B58C-6FC0-4AFC-9991-BBDD2476C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130224" cy="1268984"/>
          </a:xfrm>
        </p:spPr>
        <p:txBody>
          <a:bodyPr>
            <a:normAutofit/>
          </a:bodyPr>
          <a:lstStyle/>
          <a:p>
            <a:r>
              <a:rPr lang="en-SG" dirty="0"/>
              <a:t>Sampling Techniques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AAC5E-6710-48FB-8171-381EC7040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10130224" cy="360121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SG" dirty="0"/>
              <a:t>Weighted Class Approach</a:t>
            </a:r>
          </a:p>
          <a:p>
            <a:pPr marL="457200" indent="-457200">
              <a:buFont typeface="+mj-lt"/>
              <a:buAutoNum type="arabicPeriod"/>
            </a:pPr>
            <a:endParaRPr lang="en-SG" dirty="0"/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Data Augmentation for Minority Class</a:t>
            </a:r>
          </a:p>
          <a:p>
            <a:pPr marL="457200" indent="-457200">
              <a:buFont typeface="+mj-lt"/>
              <a:buAutoNum type="arabicPeriod"/>
            </a:pPr>
            <a:endParaRPr lang="en-SG" dirty="0"/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Synthetic Minority Over-sampling Technique (SMOTE)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30B600-877F-7746-B57D-25C3B476F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Freeform 43">
              <a:extLst>
                <a:ext uri="{FF2B5EF4-FFF2-40B4-BE49-F238E27FC236}">
                  <a16:creationId xmlns:a16="http://schemas.microsoft.com/office/drawing/2014/main" id="{2C3F9BC4-CA61-1545-AFCA-2998DE0A8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DF9667B-A221-FF48-BE03-0BCECE027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B043781C-7B99-5E41-ACB6-43554D9E3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24D64776-7D03-D04E-9D4F-4913424D1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84D49EAC-E325-E74E-9875-A5B09696F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8">
              <a:extLst>
                <a:ext uri="{FF2B5EF4-FFF2-40B4-BE49-F238E27FC236}">
                  <a16:creationId xmlns:a16="http://schemas.microsoft.com/office/drawing/2014/main" id="{A82CBB5F-9CE4-9F41-828D-030FF74AB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E2AC807-9FDE-674F-84BF-EC319D683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052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EA649-464F-41DF-8711-2E18BFE3B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Weighted Class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496F7B-7C42-4464-BB77-D689FCD664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SG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𝑡𝑟𝑎𝑖𝑛𝑖𝑛𝑔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𝑠𝑒𝑡</m:t>
                        </m:r>
                      </m:num>
                      <m:den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𝑐𝑙𝑎𝑠𝑠𝑒𝑠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𝑐𝑙𝑎𝑠𝑠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endParaRPr lang="en-SG" dirty="0"/>
              </a:p>
              <a:p>
                <a:endParaRPr lang="en-SG" dirty="0"/>
              </a:p>
              <a:p>
                <a:r>
                  <a:rPr lang="en-SG" dirty="0"/>
                  <a:t>Benign (80 pax):		W</a:t>
                </a:r>
                <a:r>
                  <a:rPr lang="en-SG" baseline="-25000" dirty="0"/>
                  <a:t>0</a:t>
                </a:r>
                <a:r>
                  <a:rPr lang="en-SG" dirty="0"/>
                  <a:t> = 3.196</a:t>
                </a:r>
              </a:p>
              <a:p>
                <a:r>
                  <a:rPr lang="en-SG" dirty="0"/>
                  <a:t>Malignant (387 pax): 	W</a:t>
                </a:r>
                <a:r>
                  <a:rPr lang="en-SG" baseline="-25000" dirty="0"/>
                  <a:t>1</a:t>
                </a:r>
                <a:r>
                  <a:rPr lang="en-SG" dirty="0"/>
                  <a:t> = 0.66</a:t>
                </a:r>
              </a:p>
              <a:p>
                <a:r>
                  <a:rPr lang="en-SG" dirty="0"/>
                  <a:t>Normal (300 pax):	W</a:t>
                </a:r>
                <a:r>
                  <a:rPr lang="en-SG" baseline="-25000" dirty="0"/>
                  <a:t>2</a:t>
                </a:r>
                <a:r>
                  <a:rPr lang="en-SG" dirty="0"/>
                  <a:t> = 0.85</a:t>
                </a:r>
              </a:p>
              <a:p>
                <a:endParaRPr lang="en-SG" dirty="0"/>
              </a:p>
              <a:p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496F7B-7C42-4464-BB77-D689FCD664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6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933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8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3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9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4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5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6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7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8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9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3" name="Rectangle 162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C0205314-35C1-164D-BC9F-013EC41B6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63151" y="0"/>
            <a:ext cx="1901686" cy="6858000"/>
            <a:chOff x="10290315" y="0"/>
            <a:chExt cx="1901686" cy="6858000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AA6D6973-F827-304E-AD22-40A86F3B1D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19">
              <a:extLst>
                <a:ext uri="{FF2B5EF4-FFF2-40B4-BE49-F238E27FC236}">
                  <a16:creationId xmlns:a16="http://schemas.microsoft.com/office/drawing/2014/main" id="{6D6538C6-97C2-AB4B-AD91-6683E87D9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8" name="Freeform 20">
              <a:extLst>
                <a:ext uri="{FF2B5EF4-FFF2-40B4-BE49-F238E27FC236}">
                  <a16:creationId xmlns:a16="http://schemas.microsoft.com/office/drawing/2014/main" id="{562DEA63-689F-7841-B0B3-D0D5CD5F6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9" name="Freeform 21">
              <a:extLst>
                <a:ext uri="{FF2B5EF4-FFF2-40B4-BE49-F238E27FC236}">
                  <a16:creationId xmlns:a16="http://schemas.microsoft.com/office/drawing/2014/main" id="{8C5AE396-582D-B941-887F-AE7DA1DEB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0" name="Freeform 22">
              <a:extLst>
                <a:ext uri="{FF2B5EF4-FFF2-40B4-BE49-F238E27FC236}">
                  <a16:creationId xmlns:a16="http://schemas.microsoft.com/office/drawing/2014/main" id="{2EDDDB50-AA2E-8945-AD98-A5004EB1C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1" name="Freeform 23">
              <a:extLst>
                <a:ext uri="{FF2B5EF4-FFF2-40B4-BE49-F238E27FC236}">
                  <a16:creationId xmlns:a16="http://schemas.microsoft.com/office/drawing/2014/main" id="{CDFF1FF1-C613-4F45-B36D-938BA7095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2" name="Freeform 24">
              <a:extLst>
                <a:ext uri="{FF2B5EF4-FFF2-40B4-BE49-F238E27FC236}">
                  <a16:creationId xmlns:a16="http://schemas.microsoft.com/office/drawing/2014/main" id="{F1433CDB-675B-5448-8A7F-7D659FD29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53EA62-B3CA-4664-AF35-AC4C9D5FF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5"/>
            <a:ext cx="3928725" cy="13740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Data Augmentation</a:t>
            </a:r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692B9764-0706-4783-BD5D-AEB9C5F1E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751"/>
          <a:stretch/>
        </p:blipFill>
        <p:spPr bwMode="auto">
          <a:xfrm>
            <a:off x="5264837" y="1"/>
            <a:ext cx="692716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9248A3-95F1-48B5-9E8B-63EF7BAA55B1}"/>
              </a:ext>
            </a:extLst>
          </p:cNvPr>
          <p:cNvSpPr txBox="1"/>
          <p:nvPr/>
        </p:nvSpPr>
        <p:spPr>
          <a:xfrm>
            <a:off x="565150" y="2889586"/>
            <a:ext cx="35181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Zoom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Vertical &amp; horizontal flip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Width/height shift </a:t>
            </a:r>
          </a:p>
        </p:txBody>
      </p:sp>
    </p:spTree>
    <p:extLst>
      <p:ext uri="{BB962C8B-B14F-4D97-AF65-F5344CB8AC3E}">
        <p14:creationId xmlns:p14="http://schemas.microsoft.com/office/powerpoint/2010/main" val="374845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DF972-08F7-486D-A099-8F496ADD9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4"/>
            <a:ext cx="4134537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Synthetic Minority Over-sampling Technique (SMOTE)</a:t>
            </a:r>
            <a:br>
              <a:rPr lang="en-US" sz="3400"/>
            </a:br>
            <a:endParaRPr lang="en-US" sz="34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1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943A61-3A04-49B2-9A1E-369801A5A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4837" y="978488"/>
            <a:ext cx="6272272" cy="489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77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0475FD-ABCC-491F-B187-1ED6414F1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3016503"/>
            <a:ext cx="7335835" cy="28664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Deep Learning Models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DDDFCEF-D5C9-BE40-9979-57040F021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714268B-8C50-CA4E-9D9C-55342903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5974" y="0"/>
            <a:ext cx="3266026" cy="6858001"/>
            <a:chOff x="8925974" y="0"/>
            <a:chExt cx="3266026" cy="6858001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ABEF35D-F220-CC47-918A-86AD6DB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057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C00E500B-D6E7-C64D-BB6C-BCC4F8B7B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6295076"/>
              <a:ext cx="539078" cy="562924"/>
            </a:xfrm>
            <a:custGeom>
              <a:avLst/>
              <a:gdLst>
                <a:gd name="connsiteX0" fmla="*/ 539078 w 539078"/>
                <a:gd name="connsiteY0" fmla="*/ 0 h 562924"/>
                <a:gd name="connsiteX1" fmla="*/ 539078 w 539078"/>
                <a:gd name="connsiteY1" fmla="*/ 562924 h 562924"/>
                <a:gd name="connsiteX2" fmla="*/ 22 w 539078"/>
                <a:gd name="connsiteY2" fmla="*/ 562924 h 562924"/>
                <a:gd name="connsiteX3" fmla="*/ 0 w 539078"/>
                <a:gd name="connsiteY3" fmla="*/ 562712 h 562924"/>
                <a:gd name="connsiteX4" fmla="*/ 451422 w 539078"/>
                <a:gd name="connsiteY4" fmla="*/ 8836 h 56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4">
                  <a:moveTo>
                    <a:pt x="539078" y="0"/>
                  </a:moveTo>
                  <a:lnTo>
                    <a:pt x="539078" y="562924"/>
                  </a:lnTo>
                  <a:lnTo>
                    <a:pt x="22" y="562924"/>
                  </a:lnTo>
                  <a:lnTo>
                    <a:pt x="0" y="562712"/>
                  </a:lnTo>
                  <a:cubicBezTo>
                    <a:pt x="0" y="289501"/>
                    <a:pt x="193796" y="61554"/>
                    <a:pt x="451422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E738F114-63E2-2F46-879C-39082E11D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3552046"/>
              <a:ext cx="539078" cy="1125424"/>
            </a:xfrm>
            <a:custGeom>
              <a:avLst/>
              <a:gdLst>
                <a:gd name="connsiteX0" fmla="*/ 539078 w 539078"/>
                <a:gd name="connsiteY0" fmla="*/ 0 h 1125424"/>
                <a:gd name="connsiteX1" fmla="*/ 539078 w 539078"/>
                <a:gd name="connsiteY1" fmla="*/ 1125424 h 1125424"/>
                <a:gd name="connsiteX2" fmla="*/ 451423 w 539078"/>
                <a:gd name="connsiteY2" fmla="*/ 1116588 h 1125424"/>
                <a:gd name="connsiteX3" fmla="*/ 0 w 539078"/>
                <a:gd name="connsiteY3" fmla="*/ 562712 h 1125424"/>
                <a:gd name="connsiteX4" fmla="*/ 451423 w 539078"/>
                <a:gd name="connsiteY4" fmla="*/ 8836 h 112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4">
                  <a:moveTo>
                    <a:pt x="539078" y="0"/>
                  </a:moveTo>
                  <a:lnTo>
                    <a:pt x="539078" y="1125424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1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2D7001E-46DE-6140-8803-620C53392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2180532"/>
              <a:ext cx="539078" cy="1125425"/>
            </a:xfrm>
            <a:custGeom>
              <a:avLst/>
              <a:gdLst>
                <a:gd name="connsiteX0" fmla="*/ 539078 w 539078"/>
                <a:gd name="connsiteY0" fmla="*/ 0 h 1125425"/>
                <a:gd name="connsiteX1" fmla="*/ 539078 w 539078"/>
                <a:gd name="connsiteY1" fmla="*/ 1125425 h 1125425"/>
                <a:gd name="connsiteX2" fmla="*/ 451423 w 539078"/>
                <a:gd name="connsiteY2" fmla="*/ 1116588 h 1125425"/>
                <a:gd name="connsiteX3" fmla="*/ 0 w 539078"/>
                <a:gd name="connsiteY3" fmla="*/ 562712 h 1125425"/>
                <a:gd name="connsiteX4" fmla="*/ 451423 w 539078"/>
                <a:gd name="connsiteY4" fmla="*/ 8836 h 11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5">
                  <a:moveTo>
                    <a:pt x="539078" y="0"/>
                  </a:moveTo>
                  <a:lnTo>
                    <a:pt x="539078" y="1125425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2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BD55182B-F5B7-BC4D-9649-D3A17486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0"/>
              <a:ext cx="539078" cy="562926"/>
            </a:xfrm>
            <a:custGeom>
              <a:avLst/>
              <a:gdLst>
                <a:gd name="connsiteX0" fmla="*/ 22 w 539078"/>
                <a:gd name="connsiteY0" fmla="*/ 0 h 562926"/>
                <a:gd name="connsiteX1" fmla="*/ 539078 w 539078"/>
                <a:gd name="connsiteY1" fmla="*/ 0 h 562926"/>
                <a:gd name="connsiteX2" fmla="*/ 539078 w 539078"/>
                <a:gd name="connsiteY2" fmla="*/ 562926 h 562926"/>
                <a:gd name="connsiteX3" fmla="*/ 451423 w 539078"/>
                <a:gd name="connsiteY3" fmla="*/ 554090 h 562926"/>
                <a:gd name="connsiteX4" fmla="*/ 0 w 539078"/>
                <a:gd name="connsiteY4" fmla="*/ 214 h 56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6">
                  <a:moveTo>
                    <a:pt x="22" y="0"/>
                  </a:moveTo>
                  <a:lnTo>
                    <a:pt x="539078" y="0"/>
                  </a:lnTo>
                  <a:lnTo>
                    <a:pt x="539078" y="562926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E2A11AC1-65D6-254F-8C03-98312331D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6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3F2B5374-F243-F34E-BC5C-861BA70EC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70 w 1130726"/>
                <a:gd name="connsiteY2" fmla="*/ 108609 h 565362"/>
                <a:gd name="connsiteX3" fmla="*/ 565364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4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6719" y="354660"/>
                    <a:pt x="304426" y="539750"/>
                    <a:pt x="565364" y="539750"/>
                  </a:cubicBezTo>
                  <a:cubicBezTo>
                    <a:pt x="826301" y="539750"/>
                    <a:pt x="1044008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4" y="565362"/>
                  </a:cubicBezTo>
                  <a:cubicBezTo>
                    <a:pt x="253123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84DEF8D9-0016-6E40-A7C9-BF7C523F8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809288"/>
              <a:ext cx="536364" cy="1124878"/>
            </a:xfrm>
            <a:custGeom>
              <a:avLst/>
              <a:gdLst>
                <a:gd name="connsiteX0" fmla="*/ 536364 w 536364"/>
                <a:gd name="connsiteY0" fmla="*/ 0 h 1124878"/>
                <a:gd name="connsiteX1" fmla="*/ 536364 w 536364"/>
                <a:gd name="connsiteY1" fmla="*/ 25187 h 1124878"/>
                <a:gd name="connsiteX2" fmla="*/ 456541 w 536364"/>
                <a:gd name="connsiteY2" fmla="*/ 33233 h 1124878"/>
                <a:gd name="connsiteX3" fmla="*/ 25399 w 536364"/>
                <a:gd name="connsiteY3" fmla="*/ 562226 h 1124878"/>
                <a:gd name="connsiteX4" fmla="*/ 456541 w 536364"/>
                <a:gd name="connsiteY4" fmla="*/ 1091219 h 1124878"/>
                <a:gd name="connsiteX5" fmla="*/ 536364 w 536364"/>
                <a:gd name="connsiteY5" fmla="*/ 1099266 h 1124878"/>
                <a:gd name="connsiteX6" fmla="*/ 536364 w 536364"/>
                <a:gd name="connsiteY6" fmla="*/ 1124878 h 1124878"/>
                <a:gd name="connsiteX7" fmla="*/ 451423 w 536364"/>
                <a:gd name="connsiteY7" fmla="*/ 1116315 h 1124878"/>
                <a:gd name="connsiteX8" fmla="*/ 0 w 536364"/>
                <a:gd name="connsiteY8" fmla="*/ 562439 h 1124878"/>
                <a:gd name="connsiteX9" fmla="*/ 451423 w 536364"/>
                <a:gd name="connsiteY9" fmla="*/ 8563 h 112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8">
                  <a:moveTo>
                    <a:pt x="536364" y="0"/>
                  </a:moveTo>
                  <a:lnTo>
                    <a:pt x="536364" y="25187"/>
                  </a:lnTo>
                  <a:lnTo>
                    <a:pt x="456541" y="33233"/>
                  </a:lnTo>
                  <a:cubicBezTo>
                    <a:pt x="210489" y="83583"/>
                    <a:pt x="25399" y="301290"/>
                    <a:pt x="25399" y="562226"/>
                  </a:cubicBezTo>
                  <a:cubicBezTo>
                    <a:pt x="25399" y="823163"/>
                    <a:pt x="210489" y="1040870"/>
                    <a:pt x="456541" y="1091219"/>
                  </a:cubicBezTo>
                  <a:lnTo>
                    <a:pt x="536364" y="1099266"/>
                  </a:lnTo>
                  <a:lnTo>
                    <a:pt x="536364" y="1124878"/>
                  </a:lnTo>
                  <a:lnTo>
                    <a:pt x="451423" y="1116315"/>
                  </a:lnTo>
                  <a:cubicBezTo>
                    <a:pt x="193797" y="1063597"/>
                    <a:pt x="0" y="835650"/>
                    <a:pt x="0" y="562439"/>
                  </a:cubicBezTo>
                  <a:cubicBezTo>
                    <a:pt x="0" y="289228"/>
                    <a:pt x="193797" y="61281"/>
                    <a:pt x="451423" y="85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7A87F92E-7BB7-CF40-B9F4-F6A76E480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2178092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3956B80A-36C5-A84F-A57F-2264B3460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4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45">
              <a:extLst>
                <a:ext uri="{FF2B5EF4-FFF2-40B4-BE49-F238E27FC236}">
                  <a16:creationId xmlns:a16="http://schemas.microsoft.com/office/drawing/2014/main" id="{F3F753EA-9ED0-B749-B25F-1D359659F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4C348B07-3AA5-3142-A06C-D2FAA3922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4924471"/>
              <a:ext cx="536364" cy="1124877"/>
            </a:xfrm>
            <a:custGeom>
              <a:avLst/>
              <a:gdLst>
                <a:gd name="connsiteX0" fmla="*/ 536364 w 536364"/>
                <a:gd name="connsiteY0" fmla="*/ 0 h 1124877"/>
                <a:gd name="connsiteX1" fmla="*/ 536364 w 536364"/>
                <a:gd name="connsiteY1" fmla="*/ 25186 h 1124877"/>
                <a:gd name="connsiteX2" fmla="*/ 456541 w 536364"/>
                <a:gd name="connsiteY2" fmla="*/ 33232 h 1124877"/>
                <a:gd name="connsiteX3" fmla="*/ 25399 w 536364"/>
                <a:gd name="connsiteY3" fmla="*/ 562225 h 1124877"/>
                <a:gd name="connsiteX4" fmla="*/ 456541 w 536364"/>
                <a:gd name="connsiteY4" fmla="*/ 1091218 h 1124877"/>
                <a:gd name="connsiteX5" fmla="*/ 536364 w 536364"/>
                <a:gd name="connsiteY5" fmla="*/ 1099265 h 1124877"/>
                <a:gd name="connsiteX6" fmla="*/ 536364 w 536364"/>
                <a:gd name="connsiteY6" fmla="*/ 1124877 h 1124877"/>
                <a:gd name="connsiteX7" fmla="*/ 451423 w 536364"/>
                <a:gd name="connsiteY7" fmla="*/ 1116314 h 1124877"/>
                <a:gd name="connsiteX8" fmla="*/ 0 w 536364"/>
                <a:gd name="connsiteY8" fmla="*/ 562438 h 1124877"/>
                <a:gd name="connsiteX9" fmla="*/ 451423 w 536364"/>
                <a:gd name="connsiteY9" fmla="*/ 8562 h 11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7">
                  <a:moveTo>
                    <a:pt x="536364" y="0"/>
                  </a:moveTo>
                  <a:lnTo>
                    <a:pt x="536364" y="25186"/>
                  </a:lnTo>
                  <a:lnTo>
                    <a:pt x="456541" y="33232"/>
                  </a:lnTo>
                  <a:cubicBezTo>
                    <a:pt x="210489" y="83582"/>
                    <a:pt x="25399" y="301289"/>
                    <a:pt x="25399" y="562225"/>
                  </a:cubicBezTo>
                  <a:cubicBezTo>
                    <a:pt x="25399" y="823162"/>
                    <a:pt x="210489" y="1040869"/>
                    <a:pt x="456541" y="1091218"/>
                  </a:cubicBezTo>
                  <a:lnTo>
                    <a:pt x="536364" y="1099265"/>
                  </a:lnTo>
                  <a:lnTo>
                    <a:pt x="536364" y="1124877"/>
                  </a:lnTo>
                  <a:lnTo>
                    <a:pt x="451423" y="1116314"/>
                  </a:lnTo>
                  <a:cubicBezTo>
                    <a:pt x="193797" y="1063596"/>
                    <a:pt x="0" y="835649"/>
                    <a:pt x="0" y="562438"/>
                  </a:cubicBezTo>
                  <a:cubicBezTo>
                    <a:pt x="0" y="289227"/>
                    <a:pt x="193797" y="61280"/>
                    <a:pt x="451423" y="85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C3ED9540-E9D6-9D41-994B-55874068A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69" y="6293274"/>
              <a:ext cx="1130598" cy="564727"/>
            </a:xfrm>
            <a:custGeom>
              <a:avLst/>
              <a:gdLst>
                <a:gd name="connsiteX0" fmla="*/ 565300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300 w 1130598"/>
                <a:gd name="connsiteY5" fmla="*/ 25186 h 564727"/>
                <a:gd name="connsiteX6" fmla="*/ 36306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3 w 1130598"/>
                <a:gd name="connsiteY9" fmla="*/ 451422 h 564727"/>
                <a:gd name="connsiteX10" fmla="*/ 565300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300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4" y="210276"/>
                    <a:pt x="826237" y="25186"/>
                    <a:pt x="565300" y="25186"/>
                  </a:cubicBezTo>
                  <a:cubicBezTo>
                    <a:pt x="304362" y="25186"/>
                    <a:pt x="86655" y="210276"/>
                    <a:pt x="36306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3" y="451422"/>
                  </a:lnTo>
                  <a:cubicBezTo>
                    <a:pt x="64141" y="193796"/>
                    <a:pt x="292089" y="0"/>
                    <a:pt x="565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0248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CDC7DF-564D-41CA-8D4B-B64FE5A05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59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SG" dirty="0"/>
              <a:t>Pre-trained Model: VGG16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6C9FC0-8BD9-4AEC-82AC-0AE39D7B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4133559" cy="3601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Why transfer learning?</a:t>
            </a:r>
          </a:p>
          <a:p>
            <a:pPr marL="0" indent="0">
              <a:buNone/>
            </a:pPr>
            <a:endParaRPr lang="en-SG" dirty="0"/>
          </a:p>
          <a:p>
            <a:pPr lvl="1"/>
            <a:r>
              <a:rPr lang="en-SG" dirty="0"/>
              <a:t>Dataset is relatively small (1,097 images)</a:t>
            </a:r>
          </a:p>
          <a:p>
            <a:pPr lvl="1"/>
            <a:r>
              <a:rPr lang="en-SG" dirty="0"/>
              <a:t>Time constraints; less time spent to do fine-tuning </a:t>
            </a:r>
          </a:p>
          <a:p>
            <a:endParaRPr lang="en-SG" dirty="0"/>
          </a:p>
          <a:p>
            <a:endParaRPr lang="en-SG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4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4875417-DB92-4410-B0DF-10518F7A9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551"/>
          <a:stretch/>
        </p:blipFill>
        <p:spPr>
          <a:xfrm>
            <a:off x="749088" y="4790536"/>
            <a:ext cx="3402606" cy="1133633"/>
          </a:xfrm>
          <a:prstGeom prst="rect">
            <a:avLst/>
          </a:prstGeom>
        </p:spPr>
      </p:pic>
      <p:pic>
        <p:nvPicPr>
          <p:cNvPr id="4098" name="Picture 2" descr="VGG16 - Convolutional Network for Classification and Detection">
            <a:extLst>
              <a:ext uri="{FF2B5EF4-FFF2-40B4-BE49-F238E27FC236}">
                <a16:creationId xmlns:a16="http://schemas.microsoft.com/office/drawing/2014/main" id="{C507B089-9F4B-4A83-80DA-4E9CB6C74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60" y="555980"/>
            <a:ext cx="5602023" cy="315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59BD03-5C2E-4F29-81D3-68FC82169C0A}"/>
              </a:ext>
            </a:extLst>
          </p:cNvPr>
          <p:cNvSpPr/>
          <p:nvPr/>
        </p:nvSpPr>
        <p:spPr>
          <a:xfrm>
            <a:off x="10258851" y="3501019"/>
            <a:ext cx="367403" cy="10209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7371B4-FFE6-4440-AFE8-12C4431C44CE}"/>
              </a:ext>
            </a:extLst>
          </p:cNvPr>
          <p:cNvSpPr/>
          <p:nvPr/>
        </p:nvSpPr>
        <p:spPr>
          <a:xfrm>
            <a:off x="10671975" y="3501018"/>
            <a:ext cx="367403" cy="10209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056117-415B-4CD0-95AF-A0B3862015B6}"/>
              </a:ext>
            </a:extLst>
          </p:cNvPr>
          <p:cNvSpPr/>
          <p:nvPr/>
        </p:nvSpPr>
        <p:spPr>
          <a:xfrm>
            <a:off x="11110488" y="3491966"/>
            <a:ext cx="367403" cy="10209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08F223-A907-4FE9-8011-7BDD5656B93A}"/>
              </a:ext>
            </a:extLst>
          </p:cNvPr>
          <p:cNvSpPr txBox="1"/>
          <p:nvPr/>
        </p:nvSpPr>
        <p:spPr>
          <a:xfrm>
            <a:off x="9919579" y="3214632"/>
            <a:ext cx="678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/>
              <a:t>1x1x512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AD24E0-E40C-4671-A585-D8CD257C0AF7}"/>
              </a:ext>
            </a:extLst>
          </p:cNvPr>
          <p:cNvSpPr txBox="1"/>
          <p:nvPr/>
        </p:nvSpPr>
        <p:spPr>
          <a:xfrm>
            <a:off x="10455912" y="3214632"/>
            <a:ext cx="75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/>
              <a:t>1x1x256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3FD279-4CA2-43BE-92F2-4DEC5F05248B}"/>
              </a:ext>
            </a:extLst>
          </p:cNvPr>
          <p:cNvSpPr txBox="1"/>
          <p:nvPr/>
        </p:nvSpPr>
        <p:spPr>
          <a:xfrm>
            <a:off x="11051052" y="3214632"/>
            <a:ext cx="584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/>
              <a:t>1x1x3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875889B-417C-48BC-AA94-F5AA353E47D8}"/>
                  </a:ext>
                </a:extLst>
              </p14:cNvPr>
              <p14:cNvContentPartPr/>
              <p14:nvPr/>
            </p14:nvContentPartPr>
            <p14:xfrm>
              <a:off x="9632880" y="1949400"/>
              <a:ext cx="1003680" cy="1664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875889B-417C-48BC-AA94-F5AA353E47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23520" y="1940040"/>
                <a:ext cx="1022400" cy="168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535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6" grpId="0" animBg="1"/>
      <p:bldP spid="27" grpId="0" animBg="1"/>
      <p:bldP spid="18" grpId="0"/>
      <p:bldP spid="28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B8D08B-F899-498C-8449-22AE1D90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214" y="233536"/>
            <a:ext cx="10130224" cy="1268984"/>
          </a:xfrm>
        </p:spPr>
        <p:txBody>
          <a:bodyPr>
            <a:normAutofit/>
          </a:bodyPr>
          <a:lstStyle/>
          <a:p>
            <a:r>
              <a:rPr lang="en-SG" dirty="0"/>
              <a:t>Original training set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0B600-877F-7746-B57D-25C3B476F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3" name="Freeform 43">
              <a:extLst>
                <a:ext uri="{FF2B5EF4-FFF2-40B4-BE49-F238E27FC236}">
                  <a16:creationId xmlns:a16="http://schemas.microsoft.com/office/drawing/2014/main" id="{2C3F9BC4-CA61-1545-AFCA-2998DE0A8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44">
              <a:extLst>
                <a:ext uri="{FF2B5EF4-FFF2-40B4-BE49-F238E27FC236}">
                  <a16:creationId xmlns:a16="http://schemas.microsoft.com/office/drawing/2014/main" id="{6DF9667B-A221-FF48-BE03-0BCECE027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45">
              <a:extLst>
                <a:ext uri="{FF2B5EF4-FFF2-40B4-BE49-F238E27FC236}">
                  <a16:creationId xmlns:a16="http://schemas.microsoft.com/office/drawing/2014/main" id="{B043781C-7B99-5E41-ACB6-43554D9E3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6">
              <a:extLst>
                <a:ext uri="{FF2B5EF4-FFF2-40B4-BE49-F238E27FC236}">
                  <a16:creationId xmlns:a16="http://schemas.microsoft.com/office/drawing/2014/main" id="{24D64776-7D03-D04E-9D4F-4913424D1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7">
              <a:extLst>
                <a:ext uri="{FF2B5EF4-FFF2-40B4-BE49-F238E27FC236}">
                  <a16:creationId xmlns:a16="http://schemas.microsoft.com/office/drawing/2014/main" id="{84D49EAC-E325-E74E-9875-A5B09696F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8">
              <a:extLst>
                <a:ext uri="{FF2B5EF4-FFF2-40B4-BE49-F238E27FC236}">
                  <a16:creationId xmlns:a16="http://schemas.microsoft.com/office/drawing/2014/main" id="{A82CBB5F-9CE4-9F41-828D-030FF74AB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2AC807-9FDE-674F-84BF-EC319D683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B92F8CC-9B51-48B6-9654-5630E3A6C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3" y="181726"/>
            <a:ext cx="4642271" cy="4756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42CD82-8870-4970-959D-78D9FC614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3" y="1502520"/>
            <a:ext cx="4739145" cy="19264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055A02-98E4-472F-B3B2-7AB27333BBDB}"/>
              </a:ext>
            </a:extLst>
          </p:cNvPr>
          <p:cNvSpPr txBox="1"/>
          <p:nvPr/>
        </p:nvSpPr>
        <p:spPr>
          <a:xfrm>
            <a:off x="1785502" y="1002393"/>
            <a:ext cx="245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/>
              <a:t>Classification report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6BB7901-DF24-4E32-8A09-CFDCECB35E2E}"/>
              </a:ext>
            </a:extLst>
          </p:cNvPr>
          <p:cNvSpPr/>
          <p:nvPr/>
        </p:nvSpPr>
        <p:spPr>
          <a:xfrm>
            <a:off x="9916893" y="747299"/>
            <a:ext cx="682242" cy="6934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BE314A8-DDA7-4261-9BAA-3390E3A19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61" y="3840638"/>
            <a:ext cx="6585571" cy="201157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860D70D-FE72-463F-B253-028FA50D3CC5}"/>
              </a:ext>
            </a:extLst>
          </p:cNvPr>
          <p:cNvSpPr/>
          <p:nvPr/>
        </p:nvSpPr>
        <p:spPr>
          <a:xfrm>
            <a:off x="2951979" y="1941408"/>
            <a:ext cx="523783" cy="239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B7FCAC-E76F-452C-8642-877D714E2ED3}"/>
              </a:ext>
            </a:extLst>
          </p:cNvPr>
          <p:cNvSpPr txBox="1"/>
          <p:nvPr/>
        </p:nvSpPr>
        <p:spPr>
          <a:xfrm>
            <a:off x="8455533" y="4823547"/>
            <a:ext cx="12517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u="sng" dirty="0"/>
              <a:t>Predicted</a:t>
            </a:r>
            <a:r>
              <a:rPr lang="en-US" dirty="0"/>
              <a:t> </a:t>
            </a:r>
            <a:endParaRPr lang="en-S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0762D5-6E91-4B9A-9B14-6FA7C5A13329}"/>
              </a:ext>
            </a:extLst>
          </p:cNvPr>
          <p:cNvSpPr txBox="1"/>
          <p:nvPr/>
        </p:nvSpPr>
        <p:spPr>
          <a:xfrm rot="10800000">
            <a:off x="6729259" y="2180552"/>
            <a:ext cx="461665" cy="777698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r>
              <a:rPr lang="en-US" u="sng" dirty="0"/>
              <a:t>Actual</a:t>
            </a:r>
            <a:endParaRPr lang="en-SG" u="sng" dirty="0"/>
          </a:p>
        </p:txBody>
      </p:sp>
    </p:spTree>
    <p:extLst>
      <p:ext uri="{BB962C8B-B14F-4D97-AF65-F5344CB8AC3E}">
        <p14:creationId xmlns:p14="http://schemas.microsoft.com/office/powerpoint/2010/main" val="973635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00BDF4-7643-A942-A588-F24E4E09A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90B25A21-16B9-8D47-928B-2367A0B8C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4">
              <a:extLst>
                <a:ext uri="{FF2B5EF4-FFF2-40B4-BE49-F238E27FC236}">
                  <a16:creationId xmlns:a16="http://schemas.microsoft.com/office/drawing/2014/main" id="{E5E64190-3AC0-0A48-9917-5FAE935A8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47">
              <a:extLst>
                <a:ext uri="{FF2B5EF4-FFF2-40B4-BE49-F238E27FC236}">
                  <a16:creationId xmlns:a16="http://schemas.microsoft.com/office/drawing/2014/main" id="{AE71CDB8-B430-F14E-99C8-E6AAB8E21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48">
              <a:extLst>
                <a:ext uri="{FF2B5EF4-FFF2-40B4-BE49-F238E27FC236}">
                  <a16:creationId xmlns:a16="http://schemas.microsoft.com/office/drawing/2014/main" id="{DCA37B0A-FCCC-7642-B70D-56AD50049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26AF91-C450-46F9-9E6B-6E11086B3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243" y="770890"/>
            <a:ext cx="6400999" cy="1268984"/>
          </a:xfrm>
        </p:spPr>
        <p:txBody>
          <a:bodyPr>
            <a:normAutofit/>
          </a:bodyPr>
          <a:lstStyle/>
          <a:p>
            <a:r>
              <a:rPr lang="en-SG" dirty="0"/>
              <a:t>Biography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E2741-6841-45EF-ACA0-1CC7AF7C1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243" y="2160016"/>
            <a:ext cx="6400999" cy="3601212"/>
          </a:xfrm>
        </p:spPr>
        <p:txBody>
          <a:bodyPr>
            <a:normAutofit/>
          </a:bodyPr>
          <a:lstStyle/>
          <a:p>
            <a:r>
              <a:rPr lang="en-SG" dirty="0"/>
              <a:t>Koh Shao Ming</a:t>
            </a:r>
          </a:p>
          <a:p>
            <a:r>
              <a:rPr lang="en-SG" dirty="0"/>
              <a:t>Nanyang Technology University</a:t>
            </a:r>
          </a:p>
          <a:p>
            <a:r>
              <a:rPr lang="en-SG" dirty="0"/>
              <a:t>Bachelor’s Design in Mechanical Engineering</a:t>
            </a:r>
          </a:p>
          <a:p>
            <a:r>
              <a:rPr lang="en-SG" dirty="0"/>
              <a:t>Interest in algorithms and optimisation theory </a:t>
            </a:r>
          </a:p>
          <a:p>
            <a:r>
              <a:rPr lang="en-SG" dirty="0"/>
              <a:t>Fresh graduate from Institute of Data</a:t>
            </a:r>
          </a:p>
        </p:txBody>
      </p:sp>
      <p:pic>
        <p:nvPicPr>
          <p:cNvPr id="5" name="Picture 4" descr="Two music sheets folded to form a heart shape">
            <a:extLst>
              <a:ext uri="{FF2B5EF4-FFF2-40B4-BE49-F238E27FC236}">
                <a16:creationId xmlns:a16="http://schemas.microsoft.com/office/drawing/2014/main" id="{95D921E5-1844-4C78-8E91-B6533C797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51" r="18918" b="-2"/>
          <a:stretch/>
        </p:blipFill>
        <p:spPr>
          <a:xfrm>
            <a:off x="20" y="1"/>
            <a:ext cx="4657325" cy="685799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24243" y="6087110"/>
            <a:ext cx="6400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044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53AD90B-D764-46AC-ABF4-535842CD4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1"/>
          <a:stretch/>
        </p:blipFill>
        <p:spPr>
          <a:xfrm>
            <a:off x="7617041" y="1003177"/>
            <a:ext cx="4228884" cy="45291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6174E-47E6-4B33-A9B4-8E59C58E7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10" y="1855453"/>
            <a:ext cx="4553427" cy="1802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947F20-8AAB-4D25-9654-18F9872E0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136398"/>
            <a:ext cx="7335835" cy="1268984"/>
          </a:xfrm>
        </p:spPr>
        <p:txBody>
          <a:bodyPr>
            <a:normAutofit fontScale="90000"/>
          </a:bodyPr>
          <a:lstStyle/>
          <a:p>
            <a:r>
              <a:rPr lang="en-SG" dirty="0"/>
              <a:t>Applied Data Augmentation and Weighted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59580-EDE5-424F-AEE8-691D6D6735D0}"/>
              </a:ext>
            </a:extLst>
          </p:cNvPr>
          <p:cNvSpPr txBox="1"/>
          <p:nvPr/>
        </p:nvSpPr>
        <p:spPr>
          <a:xfrm>
            <a:off x="1560869" y="1452924"/>
            <a:ext cx="245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/>
              <a:t>Classification report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6215E9-A927-4DC0-AC62-E74033692316}"/>
              </a:ext>
            </a:extLst>
          </p:cNvPr>
          <p:cNvSpPr/>
          <p:nvPr/>
        </p:nvSpPr>
        <p:spPr>
          <a:xfrm>
            <a:off x="7974182" y="4218691"/>
            <a:ext cx="752475" cy="6477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F277BF-CB81-4252-BAEF-583C6D22F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3781887"/>
            <a:ext cx="6464998" cy="199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4F70DD-A4A2-46EA-A92A-8DAF68E0BD7C}"/>
              </a:ext>
            </a:extLst>
          </p:cNvPr>
          <p:cNvSpPr/>
          <p:nvPr/>
        </p:nvSpPr>
        <p:spPr>
          <a:xfrm>
            <a:off x="3217863" y="2255436"/>
            <a:ext cx="412812" cy="36476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0E085-B7A5-4264-A3E6-F4FF44C3F555}"/>
              </a:ext>
            </a:extLst>
          </p:cNvPr>
          <p:cNvSpPr/>
          <p:nvPr/>
        </p:nvSpPr>
        <p:spPr>
          <a:xfrm>
            <a:off x="3222009" y="2620202"/>
            <a:ext cx="443884" cy="1597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37AD5D-6754-45C0-ADE7-584977ACEBC1}"/>
              </a:ext>
            </a:extLst>
          </p:cNvPr>
          <p:cNvSpPr txBox="1"/>
          <p:nvPr/>
        </p:nvSpPr>
        <p:spPr>
          <a:xfrm>
            <a:off x="8851039" y="5338791"/>
            <a:ext cx="12517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u="sng" dirty="0"/>
              <a:t>Predicted</a:t>
            </a:r>
            <a:r>
              <a:rPr lang="en-US" dirty="0"/>
              <a:t> </a:t>
            </a:r>
            <a:endParaRPr lang="en-S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A6C5EE-2A3E-43B3-B4B7-343FE1384E3B}"/>
              </a:ext>
            </a:extLst>
          </p:cNvPr>
          <p:cNvSpPr txBox="1"/>
          <p:nvPr/>
        </p:nvSpPr>
        <p:spPr>
          <a:xfrm rot="10800000">
            <a:off x="7164255" y="2879902"/>
            <a:ext cx="461665" cy="777698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r>
              <a:rPr lang="en-US" u="sng" dirty="0"/>
              <a:t>Actual</a:t>
            </a:r>
            <a:endParaRPr lang="en-SG" u="sng" dirty="0"/>
          </a:p>
        </p:txBody>
      </p:sp>
    </p:spTree>
    <p:extLst>
      <p:ext uri="{BB962C8B-B14F-4D97-AF65-F5344CB8AC3E}">
        <p14:creationId xmlns:p14="http://schemas.microsoft.com/office/powerpoint/2010/main" val="901865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F9B53-2493-4C4B-A6DE-3B449028C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373" y="495682"/>
            <a:ext cx="7335835" cy="1268984"/>
          </a:xfrm>
        </p:spPr>
        <p:txBody>
          <a:bodyPr/>
          <a:lstStyle/>
          <a:p>
            <a:r>
              <a:rPr lang="en-SG" dirty="0"/>
              <a:t>Applied SMOTE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D901A5-0979-44F3-A523-3A99C2E55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1" b="3020"/>
          <a:stretch/>
        </p:blipFill>
        <p:spPr>
          <a:xfrm>
            <a:off x="7359587" y="495683"/>
            <a:ext cx="3852599" cy="3993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9688CE-258A-4070-A68A-FA7765374290}"/>
              </a:ext>
            </a:extLst>
          </p:cNvPr>
          <p:cNvSpPr txBox="1"/>
          <p:nvPr/>
        </p:nvSpPr>
        <p:spPr>
          <a:xfrm>
            <a:off x="1560869" y="1452924"/>
            <a:ext cx="245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/>
              <a:t>Classification report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D5658-D13C-4DEF-909A-A06BC7351C5F}"/>
              </a:ext>
            </a:extLst>
          </p:cNvPr>
          <p:cNvSpPr/>
          <p:nvPr/>
        </p:nvSpPr>
        <p:spPr>
          <a:xfrm>
            <a:off x="7714695" y="3429000"/>
            <a:ext cx="603682" cy="61034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7EA320-EA54-4CDA-AC9F-55E3F880F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44" y="3734170"/>
            <a:ext cx="6920995" cy="213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B58422-7E95-4683-8D58-9C1829CF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50" y="1931965"/>
            <a:ext cx="4191606" cy="17446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5D4670-CD4D-489B-892D-65C95154515B}"/>
              </a:ext>
            </a:extLst>
          </p:cNvPr>
          <p:cNvSpPr/>
          <p:nvPr/>
        </p:nvSpPr>
        <p:spPr>
          <a:xfrm>
            <a:off x="3066068" y="2314163"/>
            <a:ext cx="412812" cy="3004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FB0657-E9C8-46B4-858F-BE3CF66B4822}"/>
              </a:ext>
            </a:extLst>
          </p:cNvPr>
          <p:cNvSpPr/>
          <p:nvPr/>
        </p:nvSpPr>
        <p:spPr>
          <a:xfrm>
            <a:off x="3057190" y="2642008"/>
            <a:ext cx="443884" cy="1597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42D2AF-0D45-45B4-A127-1B1B01659DBB}"/>
              </a:ext>
            </a:extLst>
          </p:cNvPr>
          <p:cNvSpPr txBox="1"/>
          <p:nvPr/>
        </p:nvSpPr>
        <p:spPr>
          <a:xfrm>
            <a:off x="8407154" y="4451100"/>
            <a:ext cx="12517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u="sng" dirty="0"/>
              <a:t>Predicted</a:t>
            </a:r>
            <a:r>
              <a:rPr lang="en-US" dirty="0"/>
              <a:t> 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00BAF1-803B-49BD-BC21-EECBAC9BA7D7}"/>
              </a:ext>
            </a:extLst>
          </p:cNvPr>
          <p:cNvSpPr txBox="1"/>
          <p:nvPr/>
        </p:nvSpPr>
        <p:spPr>
          <a:xfrm rot="10800000">
            <a:off x="6897922" y="2103355"/>
            <a:ext cx="461665" cy="7776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u="sng" dirty="0"/>
              <a:t>Actual</a:t>
            </a:r>
            <a:endParaRPr lang="en-SG" u="sng" dirty="0"/>
          </a:p>
        </p:txBody>
      </p:sp>
    </p:spTree>
    <p:extLst>
      <p:ext uri="{BB962C8B-B14F-4D97-AF65-F5344CB8AC3E}">
        <p14:creationId xmlns:p14="http://schemas.microsoft.com/office/powerpoint/2010/main" val="1021858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9ACCB-5B01-4EA9-859E-2D07096F5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406905"/>
            <a:ext cx="7335835" cy="1268984"/>
          </a:xfrm>
        </p:spPr>
        <p:txBody>
          <a:bodyPr/>
          <a:lstStyle/>
          <a:p>
            <a:r>
              <a:rPr lang="en-SG" dirty="0"/>
              <a:t>Findings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1C801-C4E7-4826-94CD-2DCDBB61D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278384"/>
            <a:ext cx="9874990" cy="4986279"/>
          </a:xfrm>
        </p:spPr>
        <p:txBody>
          <a:bodyPr>
            <a:normAutofit lnSpcReduction="10000"/>
          </a:bodyPr>
          <a:lstStyle/>
          <a:p>
            <a:r>
              <a:rPr lang="en-SG" dirty="0"/>
              <a:t>Main Objective is to achieve high recall score for Malignant (99%)</a:t>
            </a:r>
          </a:p>
          <a:p>
            <a:pPr marL="0" indent="0">
              <a:buNone/>
            </a:pPr>
            <a:endParaRPr lang="en-SG" dirty="0"/>
          </a:p>
          <a:p>
            <a:r>
              <a:rPr lang="en-SG" dirty="0"/>
              <a:t> Introducing sampling technique:</a:t>
            </a:r>
          </a:p>
          <a:p>
            <a:pPr lvl="1"/>
            <a:r>
              <a:rPr lang="en-SG" dirty="0"/>
              <a:t>Reduce number of False Negative (Benign case mistreated as Normal)</a:t>
            </a:r>
          </a:p>
          <a:p>
            <a:pPr lvl="2"/>
            <a:r>
              <a:rPr lang="en-SG" dirty="0"/>
              <a:t>Recall of </a:t>
            </a:r>
            <a:r>
              <a:rPr lang="en-SG" dirty="0" err="1"/>
              <a:t>Bengin</a:t>
            </a:r>
            <a:r>
              <a:rPr lang="en-SG" dirty="0"/>
              <a:t>: 47% to 97%</a:t>
            </a:r>
          </a:p>
          <a:p>
            <a:pPr lvl="1"/>
            <a:r>
              <a:rPr lang="en-SG" dirty="0"/>
              <a:t>Increase number of False Positive (Normal case mistreated as Benign)</a:t>
            </a:r>
          </a:p>
          <a:p>
            <a:pPr lvl="1"/>
            <a:endParaRPr lang="en-SG" dirty="0"/>
          </a:p>
          <a:p>
            <a:r>
              <a:rPr lang="en-SG" dirty="0"/>
              <a:t>Results can be compare among the different images taken from the same patient</a:t>
            </a:r>
          </a:p>
          <a:p>
            <a:pPr marL="0" indent="0">
              <a:buNone/>
            </a:pPr>
            <a:endParaRPr lang="en-SG" dirty="0"/>
          </a:p>
          <a:p>
            <a:r>
              <a:rPr lang="en-SG" dirty="0"/>
              <a:t>Results can be cross reference with other diagnosis methods</a:t>
            </a:r>
          </a:p>
          <a:p>
            <a:pPr lvl="1"/>
            <a:r>
              <a:rPr lang="en-SG" dirty="0"/>
              <a:t>i.e. Blood tests, X-ray</a:t>
            </a:r>
          </a:p>
        </p:txBody>
      </p:sp>
    </p:spTree>
    <p:extLst>
      <p:ext uri="{BB962C8B-B14F-4D97-AF65-F5344CB8AC3E}">
        <p14:creationId xmlns:p14="http://schemas.microsoft.com/office/powerpoint/2010/main" val="106304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ECB67-2747-490E-B705-F0F9CEED2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6154424" cy="1268984"/>
          </a:xfrm>
        </p:spPr>
        <p:txBody>
          <a:bodyPr>
            <a:normAutofit/>
          </a:bodyPr>
          <a:lstStyle/>
          <a:p>
            <a:r>
              <a:rPr lang="en-SG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D9828-E9BD-4236-82CB-0484AA3F3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154424" cy="3601212"/>
          </a:xfrm>
        </p:spPr>
        <p:txBody>
          <a:bodyPr>
            <a:normAutofit/>
          </a:bodyPr>
          <a:lstStyle/>
          <a:p>
            <a:r>
              <a:rPr lang="en-SG" dirty="0"/>
              <a:t>Hyper-parameter tuning using Tensor board</a:t>
            </a:r>
          </a:p>
          <a:p>
            <a:endParaRPr lang="en-SG" dirty="0"/>
          </a:p>
          <a:p>
            <a:r>
              <a:rPr lang="en-SG" dirty="0"/>
              <a:t>Object detection to mark out tumour on the image (Image segmentation)</a:t>
            </a:r>
          </a:p>
          <a:p>
            <a:endParaRPr lang="en-SG" dirty="0"/>
          </a:p>
          <a:p>
            <a:r>
              <a:rPr lang="en-SG" dirty="0"/>
              <a:t>Gather more samples to improve the model</a:t>
            </a:r>
          </a:p>
          <a:p>
            <a:pPr marL="0" indent="0">
              <a:buNone/>
            </a:pPr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pic>
        <p:nvPicPr>
          <p:cNvPr id="1026" name="Picture 2" descr="Deep Learning method for object detection: R-CNN explained | by Gaurav  Sinha | Towards Data Science">
            <a:extLst>
              <a:ext uri="{FF2B5EF4-FFF2-40B4-BE49-F238E27FC236}">
                <a16:creationId xmlns:a16="http://schemas.microsoft.com/office/drawing/2014/main" id="{2A71A192-14FB-457B-9456-B972FA835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7" b="-2"/>
          <a:stretch/>
        </p:blipFill>
        <p:spPr bwMode="auto">
          <a:xfrm>
            <a:off x="7483454" y="3416767"/>
            <a:ext cx="4699685" cy="342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B3A5E15-3D80-4CB9-A560-991EFB86F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54" r="10649" b="-2"/>
          <a:stretch/>
        </p:blipFill>
        <p:spPr>
          <a:xfrm>
            <a:off x="7483453" y="-24477"/>
            <a:ext cx="4699685" cy="3429000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608BEAB-78BB-F54E-B087-1CB0393E3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88536" y="3428999"/>
            <a:ext cx="4703464" cy="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684B970-A9BC-554F-AFC0-D4C5811B7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88851" y="0"/>
            <a:ext cx="1901686" cy="4677439"/>
            <a:chOff x="10290315" y="0"/>
            <a:chExt cx="1901686" cy="4677439"/>
          </a:xfrm>
        </p:grpSpPr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7B833146-9A26-EA41-8B79-06207BD00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26">
              <a:extLst>
                <a:ext uri="{FF2B5EF4-FFF2-40B4-BE49-F238E27FC236}">
                  <a16:creationId xmlns:a16="http://schemas.microsoft.com/office/drawing/2014/main" id="{E4D1DD64-0D91-0641-B937-B7F8B0A5F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E7C64C9D-CB02-BF42-8DC9-660F3EC73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15A7E0DC-E563-4E45-8D1D-3B57D5A60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635315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00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 descr="Sticky notes with question marks">
            <a:extLst>
              <a:ext uri="{FF2B5EF4-FFF2-40B4-BE49-F238E27FC236}">
                <a16:creationId xmlns:a16="http://schemas.microsoft.com/office/drawing/2014/main" id="{3539C7FD-7AEA-49BA-B3D5-6CE8CF19C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62" b="556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0" name="Rectangle">
            <a:extLst>
              <a:ext uri="{FF2B5EF4-FFF2-40B4-BE49-F238E27FC236}">
                <a16:creationId xmlns:a16="http://schemas.microsoft.com/office/drawing/2014/main" id="{8B80D579-AC08-8D49-BB6A-21123F80B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8469492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683A0A-FB56-4EA3-A2A8-72A8187AD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4"/>
            <a:ext cx="6969505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10999-2B41-48AC-82BD-0938A834C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4283239"/>
            <a:ext cx="6969505" cy="14751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dirty="0"/>
              <a:t>Any Questions?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C392F51-F23E-E242-9750-A5B1F128E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0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1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5891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A00BDF4-7643-A942-A588-F24E4E09A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90B25A21-16B9-8D47-928B-2367A0B8C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E5E64190-3AC0-0A48-9917-5FAE935A8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47">
              <a:extLst>
                <a:ext uri="{FF2B5EF4-FFF2-40B4-BE49-F238E27FC236}">
                  <a16:creationId xmlns:a16="http://schemas.microsoft.com/office/drawing/2014/main" id="{AE71CDB8-B430-F14E-99C8-E6AAB8E21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48">
              <a:extLst>
                <a:ext uri="{FF2B5EF4-FFF2-40B4-BE49-F238E27FC236}">
                  <a16:creationId xmlns:a16="http://schemas.microsoft.com/office/drawing/2014/main" id="{DCA37B0A-FCCC-7642-B70D-56AD50049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6ECEF2B-555E-4F49-82F4-6ED3A431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243" y="770890"/>
            <a:ext cx="6400999" cy="1268984"/>
          </a:xfrm>
        </p:spPr>
        <p:txBody>
          <a:bodyPr>
            <a:normAutofit/>
          </a:bodyPr>
          <a:lstStyle/>
          <a:p>
            <a:r>
              <a:rPr lang="en-SG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342B1-CCF7-4B56-BC8A-8EE9777B7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243" y="2160016"/>
            <a:ext cx="6400999" cy="3601212"/>
          </a:xfrm>
        </p:spPr>
        <p:txBody>
          <a:bodyPr>
            <a:normAutofit/>
          </a:bodyPr>
          <a:lstStyle/>
          <a:p>
            <a:r>
              <a:rPr lang="en-SG" dirty="0"/>
              <a:t>Project Overview</a:t>
            </a:r>
          </a:p>
          <a:p>
            <a:r>
              <a:rPr lang="en-SG" dirty="0"/>
              <a:t>Data Exploration</a:t>
            </a:r>
          </a:p>
          <a:p>
            <a:r>
              <a:rPr lang="en-SG" dirty="0"/>
              <a:t>Sampling methods for Imbalanced Classes</a:t>
            </a:r>
          </a:p>
          <a:p>
            <a:r>
              <a:rPr lang="en-SG" dirty="0"/>
              <a:t>Deep Learning Model</a:t>
            </a:r>
          </a:p>
          <a:p>
            <a:r>
              <a:rPr lang="en-SG" dirty="0"/>
              <a:t>Conclusion</a:t>
            </a:r>
          </a:p>
          <a:p>
            <a:r>
              <a:rPr lang="en-SG" dirty="0"/>
              <a:t>Future work</a:t>
            </a:r>
          </a:p>
          <a:p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20" name="Picture 19" descr="Colourful pins linked with threads">
            <a:extLst>
              <a:ext uri="{FF2B5EF4-FFF2-40B4-BE49-F238E27FC236}">
                <a16:creationId xmlns:a16="http://schemas.microsoft.com/office/drawing/2014/main" id="{10013519-3946-4938-B02F-76F95904D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37" r="24402"/>
          <a:stretch/>
        </p:blipFill>
        <p:spPr>
          <a:xfrm>
            <a:off x="20" y="1"/>
            <a:ext cx="4657325" cy="6857999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24243" y="6087110"/>
            <a:ext cx="6400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036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0475FD-ABCC-491F-B187-1ED6414F1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3016503"/>
            <a:ext cx="7335835" cy="28664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Project Overview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DDDFCEF-D5C9-BE40-9979-57040F021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714268B-8C50-CA4E-9D9C-55342903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5974" y="0"/>
            <a:ext cx="3266026" cy="6858001"/>
            <a:chOff x="8925974" y="0"/>
            <a:chExt cx="3266026" cy="6858001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ABEF35D-F220-CC47-918A-86AD6DB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057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C00E500B-D6E7-C64D-BB6C-BCC4F8B7B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6295076"/>
              <a:ext cx="539078" cy="562924"/>
            </a:xfrm>
            <a:custGeom>
              <a:avLst/>
              <a:gdLst>
                <a:gd name="connsiteX0" fmla="*/ 539078 w 539078"/>
                <a:gd name="connsiteY0" fmla="*/ 0 h 562924"/>
                <a:gd name="connsiteX1" fmla="*/ 539078 w 539078"/>
                <a:gd name="connsiteY1" fmla="*/ 562924 h 562924"/>
                <a:gd name="connsiteX2" fmla="*/ 22 w 539078"/>
                <a:gd name="connsiteY2" fmla="*/ 562924 h 562924"/>
                <a:gd name="connsiteX3" fmla="*/ 0 w 539078"/>
                <a:gd name="connsiteY3" fmla="*/ 562712 h 562924"/>
                <a:gd name="connsiteX4" fmla="*/ 451422 w 539078"/>
                <a:gd name="connsiteY4" fmla="*/ 8836 h 56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4">
                  <a:moveTo>
                    <a:pt x="539078" y="0"/>
                  </a:moveTo>
                  <a:lnTo>
                    <a:pt x="539078" y="562924"/>
                  </a:lnTo>
                  <a:lnTo>
                    <a:pt x="22" y="562924"/>
                  </a:lnTo>
                  <a:lnTo>
                    <a:pt x="0" y="562712"/>
                  </a:lnTo>
                  <a:cubicBezTo>
                    <a:pt x="0" y="289501"/>
                    <a:pt x="193796" y="61554"/>
                    <a:pt x="451422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E738F114-63E2-2F46-879C-39082E11D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3552046"/>
              <a:ext cx="539078" cy="1125424"/>
            </a:xfrm>
            <a:custGeom>
              <a:avLst/>
              <a:gdLst>
                <a:gd name="connsiteX0" fmla="*/ 539078 w 539078"/>
                <a:gd name="connsiteY0" fmla="*/ 0 h 1125424"/>
                <a:gd name="connsiteX1" fmla="*/ 539078 w 539078"/>
                <a:gd name="connsiteY1" fmla="*/ 1125424 h 1125424"/>
                <a:gd name="connsiteX2" fmla="*/ 451423 w 539078"/>
                <a:gd name="connsiteY2" fmla="*/ 1116588 h 1125424"/>
                <a:gd name="connsiteX3" fmla="*/ 0 w 539078"/>
                <a:gd name="connsiteY3" fmla="*/ 562712 h 1125424"/>
                <a:gd name="connsiteX4" fmla="*/ 451423 w 539078"/>
                <a:gd name="connsiteY4" fmla="*/ 8836 h 112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4">
                  <a:moveTo>
                    <a:pt x="539078" y="0"/>
                  </a:moveTo>
                  <a:lnTo>
                    <a:pt x="539078" y="1125424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1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2D7001E-46DE-6140-8803-620C53392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2180532"/>
              <a:ext cx="539078" cy="1125425"/>
            </a:xfrm>
            <a:custGeom>
              <a:avLst/>
              <a:gdLst>
                <a:gd name="connsiteX0" fmla="*/ 539078 w 539078"/>
                <a:gd name="connsiteY0" fmla="*/ 0 h 1125425"/>
                <a:gd name="connsiteX1" fmla="*/ 539078 w 539078"/>
                <a:gd name="connsiteY1" fmla="*/ 1125425 h 1125425"/>
                <a:gd name="connsiteX2" fmla="*/ 451423 w 539078"/>
                <a:gd name="connsiteY2" fmla="*/ 1116588 h 1125425"/>
                <a:gd name="connsiteX3" fmla="*/ 0 w 539078"/>
                <a:gd name="connsiteY3" fmla="*/ 562712 h 1125425"/>
                <a:gd name="connsiteX4" fmla="*/ 451423 w 539078"/>
                <a:gd name="connsiteY4" fmla="*/ 8836 h 11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5">
                  <a:moveTo>
                    <a:pt x="539078" y="0"/>
                  </a:moveTo>
                  <a:lnTo>
                    <a:pt x="539078" y="1125425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2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BD55182B-F5B7-BC4D-9649-D3A17486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0"/>
              <a:ext cx="539078" cy="562926"/>
            </a:xfrm>
            <a:custGeom>
              <a:avLst/>
              <a:gdLst>
                <a:gd name="connsiteX0" fmla="*/ 22 w 539078"/>
                <a:gd name="connsiteY0" fmla="*/ 0 h 562926"/>
                <a:gd name="connsiteX1" fmla="*/ 539078 w 539078"/>
                <a:gd name="connsiteY1" fmla="*/ 0 h 562926"/>
                <a:gd name="connsiteX2" fmla="*/ 539078 w 539078"/>
                <a:gd name="connsiteY2" fmla="*/ 562926 h 562926"/>
                <a:gd name="connsiteX3" fmla="*/ 451423 w 539078"/>
                <a:gd name="connsiteY3" fmla="*/ 554090 h 562926"/>
                <a:gd name="connsiteX4" fmla="*/ 0 w 539078"/>
                <a:gd name="connsiteY4" fmla="*/ 214 h 56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6">
                  <a:moveTo>
                    <a:pt x="22" y="0"/>
                  </a:moveTo>
                  <a:lnTo>
                    <a:pt x="539078" y="0"/>
                  </a:lnTo>
                  <a:lnTo>
                    <a:pt x="539078" y="562926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E2A11AC1-65D6-254F-8C03-98312331D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6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3F2B5374-F243-F34E-BC5C-861BA70EC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70 w 1130726"/>
                <a:gd name="connsiteY2" fmla="*/ 108609 h 565362"/>
                <a:gd name="connsiteX3" fmla="*/ 565364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4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6719" y="354660"/>
                    <a:pt x="304426" y="539750"/>
                    <a:pt x="565364" y="539750"/>
                  </a:cubicBezTo>
                  <a:cubicBezTo>
                    <a:pt x="826301" y="539750"/>
                    <a:pt x="1044008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4" y="565362"/>
                  </a:cubicBezTo>
                  <a:cubicBezTo>
                    <a:pt x="253123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84DEF8D9-0016-6E40-A7C9-BF7C523F8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809288"/>
              <a:ext cx="536364" cy="1124878"/>
            </a:xfrm>
            <a:custGeom>
              <a:avLst/>
              <a:gdLst>
                <a:gd name="connsiteX0" fmla="*/ 536364 w 536364"/>
                <a:gd name="connsiteY0" fmla="*/ 0 h 1124878"/>
                <a:gd name="connsiteX1" fmla="*/ 536364 w 536364"/>
                <a:gd name="connsiteY1" fmla="*/ 25187 h 1124878"/>
                <a:gd name="connsiteX2" fmla="*/ 456541 w 536364"/>
                <a:gd name="connsiteY2" fmla="*/ 33233 h 1124878"/>
                <a:gd name="connsiteX3" fmla="*/ 25399 w 536364"/>
                <a:gd name="connsiteY3" fmla="*/ 562226 h 1124878"/>
                <a:gd name="connsiteX4" fmla="*/ 456541 w 536364"/>
                <a:gd name="connsiteY4" fmla="*/ 1091219 h 1124878"/>
                <a:gd name="connsiteX5" fmla="*/ 536364 w 536364"/>
                <a:gd name="connsiteY5" fmla="*/ 1099266 h 1124878"/>
                <a:gd name="connsiteX6" fmla="*/ 536364 w 536364"/>
                <a:gd name="connsiteY6" fmla="*/ 1124878 h 1124878"/>
                <a:gd name="connsiteX7" fmla="*/ 451423 w 536364"/>
                <a:gd name="connsiteY7" fmla="*/ 1116315 h 1124878"/>
                <a:gd name="connsiteX8" fmla="*/ 0 w 536364"/>
                <a:gd name="connsiteY8" fmla="*/ 562439 h 1124878"/>
                <a:gd name="connsiteX9" fmla="*/ 451423 w 536364"/>
                <a:gd name="connsiteY9" fmla="*/ 8563 h 112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8">
                  <a:moveTo>
                    <a:pt x="536364" y="0"/>
                  </a:moveTo>
                  <a:lnTo>
                    <a:pt x="536364" y="25187"/>
                  </a:lnTo>
                  <a:lnTo>
                    <a:pt x="456541" y="33233"/>
                  </a:lnTo>
                  <a:cubicBezTo>
                    <a:pt x="210489" y="83583"/>
                    <a:pt x="25399" y="301290"/>
                    <a:pt x="25399" y="562226"/>
                  </a:cubicBezTo>
                  <a:cubicBezTo>
                    <a:pt x="25399" y="823163"/>
                    <a:pt x="210489" y="1040870"/>
                    <a:pt x="456541" y="1091219"/>
                  </a:cubicBezTo>
                  <a:lnTo>
                    <a:pt x="536364" y="1099266"/>
                  </a:lnTo>
                  <a:lnTo>
                    <a:pt x="536364" y="1124878"/>
                  </a:lnTo>
                  <a:lnTo>
                    <a:pt x="451423" y="1116315"/>
                  </a:lnTo>
                  <a:cubicBezTo>
                    <a:pt x="193797" y="1063597"/>
                    <a:pt x="0" y="835650"/>
                    <a:pt x="0" y="562439"/>
                  </a:cubicBezTo>
                  <a:cubicBezTo>
                    <a:pt x="0" y="289228"/>
                    <a:pt x="193797" y="61281"/>
                    <a:pt x="451423" y="85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7A87F92E-7BB7-CF40-B9F4-F6A76E480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2178092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3956B80A-36C5-A84F-A57F-2264B3460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4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45">
              <a:extLst>
                <a:ext uri="{FF2B5EF4-FFF2-40B4-BE49-F238E27FC236}">
                  <a16:creationId xmlns:a16="http://schemas.microsoft.com/office/drawing/2014/main" id="{F3F753EA-9ED0-B749-B25F-1D359659F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4C348B07-3AA5-3142-A06C-D2FAA3922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4924471"/>
              <a:ext cx="536364" cy="1124877"/>
            </a:xfrm>
            <a:custGeom>
              <a:avLst/>
              <a:gdLst>
                <a:gd name="connsiteX0" fmla="*/ 536364 w 536364"/>
                <a:gd name="connsiteY0" fmla="*/ 0 h 1124877"/>
                <a:gd name="connsiteX1" fmla="*/ 536364 w 536364"/>
                <a:gd name="connsiteY1" fmla="*/ 25186 h 1124877"/>
                <a:gd name="connsiteX2" fmla="*/ 456541 w 536364"/>
                <a:gd name="connsiteY2" fmla="*/ 33232 h 1124877"/>
                <a:gd name="connsiteX3" fmla="*/ 25399 w 536364"/>
                <a:gd name="connsiteY3" fmla="*/ 562225 h 1124877"/>
                <a:gd name="connsiteX4" fmla="*/ 456541 w 536364"/>
                <a:gd name="connsiteY4" fmla="*/ 1091218 h 1124877"/>
                <a:gd name="connsiteX5" fmla="*/ 536364 w 536364"/>
                <a:gd name="connsiteY5" fmla="*/ 1099265 h 1124877"/>
                <a:gd name="connsiteX6" fmla="*/ 536364 w 536364"/>
                <a:gd name="connsiteY6" fmla="*/ 1124877 h 1124877"/>
                <a:gd name="connsiteX7" fmla="*/ 451423 w 536364"/>
                <a:gd name="connsiteY7" fmla="*/ 1116314 h 1124877"/>
                <a:gd name="connsiteX8" fmla="*/ 0 w 536364"/>
                <a:gd name="connsiteY8" fmla="*/ 562438 h 1124877"/>
                <a:gd name="connsiteX9" fmla="*/ 451423 w 536364"/>
                <a:gd name="connsiteY9" fmla="*/ 8562 h 11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7">
                  <a:moveTo>
                    <a:pt x="536364" y="0"/>
                  </a:moveTo>
                  <a:lnTo>
                    <a:pt x="536364" y="25186"/>
                  </a:lnTo>
                  <a:lnTo>
                    <a:pt x="456541" y="33232"/>
                  </a:lnTo>
                  <a:cubicBezTo>
                    <a:pt x="210489" y="83582"/>
                    <a:pt x="25399" y="301289"/>
                    <a:pt x="25399" y="562225"/>
                  </a:cubicBezTo>
                  <a:cubicBezTo>
                    <a:pt x="25399" y="823162"/>
                    <a:pt x="210489" y="1040869"/>
                    <a:pt x="456541" y="1091218"/>
                  </a:cubicBezTo>
                  <a:lnTo>
                    <a:pt x="536364" y="1099265"/>
                  </a:lnTo>
                  <a:lnTo>
                    <a:pt x="536364" y="1124877"/>
                  </a:lnTo>
                  <a:lnTo>
                    <a:pt x="451423" y="1116314"/>
                  </a:lnTo>
                  <a:cubicBezTo>
                    <a:pt x="193797" y="1063596"/>
                    <a:pt x="0" y="835649"/>
                    <a:pt x="0" y="562438"/>
                  </a:cubicBezTo>
                  <a:cubicBezTo>
                    <a:pt x="0" y="289227"/>
                    <a:pt x="193797" y="61280"/>
                    <a:pt x="451423" y="85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C3ED9540-E9D6-9D41-994B-55874068A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69" y="6293274"/>
              <a:ext cx="1130598" cy="564727"/>
            </a:xfrm>
            <a:custGeom>
              <a:avLst/>
              <a:gdLst>
                <a:gd name="connsiteX0" fmla="*/ 565300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300 w 1130598"/>
                <a:gd name="connsiteY5" fmla="*/ 25186 h 564727"/>
                <a:gd name="connsiteX6" fmla="*/ 36306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3 w 1130598"/>
                <a:gd name="connsiteY9" fmla="*/ 451422 h 564727"/>
                <a:gd name="connsiteX10" fmla="*/ 565300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300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4" y="210276"/>
                    <a:pt x="826237" y="25186"/>
                    <a:pt x="565300" y="25186"/>
                  </a:cubicBezTo>
                  <a:cubicBezTo>
                    <a:pt x="304362" y="25186"/>
                    <a:pt x="86655" y="210276"/>
                    <a:pt x="36306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3" y="451422"/>
                  </a:lnTo>
                  <a:cubicBezTo>
                    <a:pt x="64141" y="193796"/>
                    <a:pt x="292089" y="0"/>
                    <a:pt x="565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2793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6B6217-E545-4425-B6E0-08C44228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130224" cy="1268984"/>
          </a:xfrm>
        </p:spPr>
        <p:txBody>
          <a:bodyPr>
            <a:normAutofit/>
          </a:bodyPr>
          <a:lstStyle/>
          <a:p>
            <a:r>
              <a:rPr lang="en-SG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BCFBA0-18DE-4509-B331-BBE0A5C32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660125"/>
            <a:ext cx="11271250" cy="50957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SG" b="1" dirty="0"/>
              <a:t>What is Lung Cancer?</a:t>
            </a:r>
          </a:p>
          <a:p>
            <a:pPr marL="0" indent="0">
              <a:buNone/>
            </a:pPr>
            <a:r>
              <a:rPr lang="en-US" dirty="0"/>
              <a:t>Lung cancer is the uncontrolled growth of </a:t>
            </a:r>
            <a:r>
              <a:rPr lang="en-US" b="1" dirty="0"/>
              <a:t>abnormal cells</a:t>
            </a:r>
            <a:r>
              <a:rPr lang="en-US" dirty="0"/>
              <a:t> in one or both lungs, usually in the cells lining air passages. These abnormal cells do not grow into healthy lung tissue but divide rapidly to form </a:t>
            </a:r>
            <a:r>
              <a:rPr lang="en-US" b="1" dirty="0"/>
              <a:t>tumors</a:t>
            </a:r>
            <a:r>
              <a:rPr lang="en-US" dirty="0"/>
              <a:t> that interfere with lung function.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most common cancer in Men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most common cancer in Women</a:t>
            </a:r>
          </a:p>
          <a:p>
            <a:r>
              <a:rPr lang="en-US" dirty="0"/>
              <a:t>Risk developing lung cancer is 3 times higher in men as compared to women.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SG" sz="1800" dirty="0"/>
              <a:t>Source: </a:t>
            </a:r>
            <a:r>
              <a:rPr lang="en-SG" sz="1800" dirty="0">
                <a:hlinkClick r:id="rId2"/>
              </a:rPr>
              <a:t>https://www.gleneagles.com.sg/facilities-services/centre-excellence/cancer-care/lung-cancer</a:t>
            </a:r>
            <a:r>
              <a:rPr lang="en-SG" sz="1800" dirty="0"/>
              <a:t>	</a:t>
            </a:r>
            <a:r>
              <a:rPr lang="en-SG" dirty="0"/>
              <a:t>	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30B600-877F-7746-B57D-25C3B476F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Freeform 43">
              <a:extLst>
                <a:ext uri="{FF2B5EF4-FFF2-40B4-BE49-F238E27FC236}">
                  <a16:creationId xmlns:a16="http://schemas.microsoft.com/office/drawing/2014/main" id="{2C3F9BC4-CA61-1545-AFCA-2998DE0A8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DF9667B-A221-FF48-BE03-0BCECE027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B043781C-7B99-5E41-ACB6-43554D9E3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24D64776-7D03-D04E-9D4F-4913424D1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84D49EAC-E325-E74E-9875-A5B09696F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8">
              <a:extLst>
                <a:ext uri="{FF2B5EF4-FFF2-40B4-BE49-F238E27FC236}">
                  <a16:creationId xmlns:a16="http://schemas.microsoft.com/office/drawing/2014/main" id="{A82CBB5F-9CE4-9F41-828D-030FF74AB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E2AC807-9FDE-674F-84BF-EC319D683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886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AAF5CA4B-75AE-49E3-A04E-A9C7E9C9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130224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SG" b="1" dirty="0"/>
              <a:t>Business Problem</a:t>
            </a:r>
            <a:br>
              <a:rPr lang="en-SG" b="1" dirty="0"/>
            </a:br>
            <a:endParaRPr lang="en-SG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C193D7-0A3C-4C37-8874-24F6A0BB4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590996"/>
            <a:ext cx="10130224" cy="45612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Due to rapid increase in Covid-19 cases, most of the manpower in the hospital is allocated to deal with patients with critical conditions.</a:t>
            </a:r>
          </a:p>
          <a:p>
            <a:pPr>
              <a:lnSpc>
                <a:spcPct val="90000"/>
              </a:lnSpc>
            </a:pPr>
            <a:endParaRPr lang="en-US" sz="2200" dirty="0"/>
          </a:p>
          <a:p>
            <a:pPr>
              <a:lnSpc>
                <a:spcPct val="90000"/>
              </a:lnSpc>
            </a:pPr>
            <a:r>
              <a:rPr lang="en-SG" sz="2200" dirty="0"/>
              <a:t>Busy doctors</a:t>
            </a:r>
          </a:p>
          <a:p>
            <a:pPr>
              <a:lnSpc>
                <a:spcPct val="90000"/>
              </a:lnSpc>
            </a:pPr>
            <a:endParaRPr lang="en-SG" sz="2200" dirty="0"/>
          </a:p>
          <a:p>
            <a:pPr>
              <a:lnSpc>
                <a:spcPct val="90000"/>
              </a:lnSpc>
            </a:pPr>
            <a:r>
              <a:rPr lang="en-SG" sz="2200" dirty="0"/>
              <a:t>There is a need to reduce the time to diagnose patients having potential lung cancer</a:t>
            </a:r>
          </a:p>
          <a:p>
            <a:pPr>
              <a:lnSpc>
                <a:spcPct val="90000"/>
              </a:lnSpc>
            </a:pPr>
            <a:endParaRPr lang="en-SG" sz="2200" dirty="0"/>
          </a:p>
          <a:p>
            <a:pPr>
              <a:lnSpc>
                <a:spcPct val="90000"/>
              </a:lnSpc>
            </a:pPr>
            <a:r>
              <a:rPr lang="en-SG" sz="2200" dirty="0"/>
              <a:t>Lung cancer needs to be detected and treated as early as possible to reduce the risk of death.</a:t>
            </a:r>
          </a:p>
          <a:p>
            <a:pPr>
              <a:lnSpc>
                <a:spcPct val="90000"/>
              </a:lnSpc>
            </a:pPr>
            <a:endParaRPr lang="en-SG" sz="2200" dirty="0"/>
          </a:p>
          <a:p>
            <a:pPr>
              <a:lnSpc>
                <a:spcPct val="90000"/>
              </a:lnSpc>
            </a:pPr>
            <a:endParaRPr lang="en-SG" sz="2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A30B600-877F-7746-B57D-25C3B476F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35" name="Freeform 43">
              <a:extLst>
                <a:ext uri="{FF2B5EF4-FFF2-40B4-BE49-F238E27FC236}">
                  <a16:creationId xmlns:a16="http://schemas.microsoft.com/office/drawing/2014/main" id="{2C3F9BC4-CA61-1545-AFCA-2998DE0A8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44">
              <a:extLst>
                <a:ext uri="{FF2B5EF4-FFF2-40B4-BE49-F238E27FC236}">
                  <a16:creationId xmlns:a16="http://schemas.microsoft.com/office/drawing/2014/main" id="{6DF9667B-A221-FF48-BE03-0BCECE027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45">
              <a:extLst>
                <a:ext uri="{FF2B5EF4-FFF2-40B4-BE49-F238E27FC236}">
                  <a16:creationId xmlns:a16="http://schemas.microsoft.com/office/drawing/2014/main" id="{B043781C-7B99-5E41-ACB6-43554D9E3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46">
              <a:extLst>
                <a:ext uri="{FF2B5EF4-FFF2-40B4-BE49-F238E27FC236}">
                  <a16:creationId xmlns:a16="http://schemas.microsoft.com/office/drawing/2014/main" id="{24D64776-7D03-D04E-9D4F-4913424D1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47">
              <a:extLst>
                <a:ext uri="{FF2B5EF4-FFF2-40B4-BE49-F238E27FC236}">
                  <a16:creationId xmlns:a16="http://schemas.microsoft.com/office/drawing/2014/main" id="{84D49EAC-E325-E74E-9875-A5B09696F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48">
              <a:extLst>
                <a:ext uri="{FF2B5EF4-FFF2-40B4-BE49-F238E27FC236}">
                  <a16:creationId xmlns:a16="http://schemas.microsoft.com/office/drawing/2014/main" id="{A82CBB5F-9CE4-9F41-828D-030FF74AB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E2AC807-9FDE-674F-84BF-EC319D683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515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117B7-D38F-4E3C-BFAF-EE4754738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08" y="696544"/>
            <a:ext cx="10130224" cy="1268984"/>
          </a:xfrm>
        </p:spPr>
        <p:txBody>
          <a:bodyPr>
            <a:normAutofit/>
          </a:bodyPr>
          <a:lstStyle/>
          <a:p>
            <a:r>
              <a:rPr lang="en-SG" dirty="0"/>
              <a:t>Business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6C6DC-08EF-4936-BEF3-3B805D009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308" y="1486777"/>
            <a:ext cx="10130224" cy="1367156"/>
          </a:xfrm>
        </p:spPr>
        <p:txBody>
          <a:bodyPr>
            <a:normAutofit/>
          </a:bodyPr>
          <a:lstStyle/>
          <a:p>
            <a:r>
              <a:rPr lang="en-SG" sz="1900" dirty="0"/>
              <a:t>To automate the diagnosis process of lung cancer in computed tomography (CT) scan images. </a:t>
            </a:r>
          </a:p>
          <a:p>
            <a:r>
              <a:rPr lang="en-SG" sz="1900" dirty="0"/>
              <a:t>This is a Tier 1 Diagnosis Process is to identify Malignant cases 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30B600-877F-7746-B57D-25C3B476F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1" name="Freeform 43">
              <a:extLst>
                <a:ext uri="{FF2B5EF4-FFF2-40B4-BE49-F238E27FC236}">
                  <a16:creationId xmlns:a16="http://schemas.microsoft.com/office/drawing/2014/main" id="{2C3F9BC4-CA61-1545-AFCA-2998DE0A8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6DF9667B-A221-FF48-BE03-0BCECE027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B043781C-7B99-5E41-ACB6-43554D9E3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24D64776-7D03-D04E-9D4F-4913424D1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84D49EAC-E325-E74E-9875-A5B09696F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8">
              <a:extLst>
                <a:ext uri="{FF2B5EF4-FFF2-40B4-BE49-F238E27FC236}">
                  <a16:creationId xmlns:a16="http://schemas.microsoft.com/office/drawing/2014/main" id="{A82CBB5F-9CE4-9F41-828D-030FF74AB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2AC807-9FDE-674F-84BF-EC319D683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F94DCDA-6635-4B27-AA64-C28E31378C38}"/>
              </a:ext>
            </a:extLst>
          </p:cNvPr>
          <p:cNvSpPr txBox="1">
            <a:spLocks/>
          </p:cNvSpPr>
          <p:nvPr/>
        </p:nvSpPr>
        <p:spPr>
          <a:xfrm>
            <a:off x="663309" y="2832018"/>
            <a:ext cx="10130224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Data Goal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9C9B997-BB15-4092-97AF-6448318BB8B4}"/>
              </a:ext>
            </a:extLst>
          </p:cNvPr>
          <p:cNvSpPr txBox="1">
            <a:spLocks/>
          </p:cNvSpPr>
          <p:nvPr/>
        </p:nvSpPr>
        <p:spPr>
          <a:xfrm>
            <a:off x="565150" y="3682510"/>
            <a:ext cx="10130224" cy="211460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SG" dirty="0"/>
              <a:t>To build a machine learning model to classify CT scan images into 3 classes: normal, benign, and malignant</a:t>
            </a:r>
          </a:p>
          <a:p>
            <a:pPr marL="0" indent="0">
              <a:lnSpc>
                <a:spcPct val="120000"/>
              </a:lnSpc>
              <a:buNone/>
            </a:pPr>
            <a:endParaRPr lang="en-SG" dirty="0"/>
          </a:p>
          <a:p>
            <a:r>
              <a:rPr lang="en-SG" dirty="0"/>
              <a:t>Main Objective is to have </a:t>
            </a:r>
            <a:r>
              <a:rPr lang="en-SG" b="1" dirty="0"/>
              <a:t>Recall</a:t>
            </a:r>
            <a:r>
              <a:rPr lang="en-SG" dirty="0"/>
              <a:t> score of Malignant cases at least 95%</a:t>
            </a:r>
          </a:p>
          <a:p>
            <a:endParaRPr lang="en-SG" dirty="0"/>
          </a:p>
          <a:p>
            <a:r>
              <a:rPr lang="en-SG" dirty="0"/>
              <a:t>Benign (non-cancerous); Malignant (cancerous)</a:t>
            </a:r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3736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50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9CA0B-A044-4637-9A88-409E54416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2485898"/>
            <a:ext cx="3608387" cy="3395472"/>
          </a:xfrm>
        </p:spPr>
        <p:txBody>
          <a:bodyPr anchor="b">
            <a:normAutofit/>
          </a:bodyPr>
          <a:lstStyle/>
          <a:p>
            <a:r>
              <a:rPr lang="en-SG"/>
              <a:t>Stakeholder</a:t>
            </a:r>
            <a:endParaRPr lang="en-SG" dirty="0"/>
          </a:p>
        </p:txBody>
      </p:sp>
      <p:grpSp>
        <p:nvGrpSpPr>
          <p:cNvPr id="62" name="Group 52">
            <a:extLst>
              <a:ext uri="{FF2B5EF4-FFF2-40B4-BE49-F238E27FC236}">
                <a16:creationId xmlns:a16="http://schemas.microsoft.com/office/drawing/2014/main" id="{05ADD15B-C747-D340-BF8A-A1DD2A6A9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0B0B662E-0152-FD4E-B468-3F3593C1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81BFFC99-6B9D-F240-BD39-160F4C573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4DC6AEB9-EEFF-D243-AEE2-42D0F9E53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D89DA958-651D-0049-A549-A9D22E494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67" name="Straight Connector 58">
            <a:extLst>
              <a:ext uri="{FF2B5EF4-FFF2-40B4-BE49-F238E27FC236}">
                <a16:creationId xmlns:a16="http://schemas.microsoft.com/office/drawing/2014/main" id="{1FE039F1-6D47-C642-B506-452A83B0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Content Placeholder 2">
            <a:extLst>
              <a:ext uri="{FF2B5EF4-FFF2-40B4-BE49-F238E27FC236}">
                <a16:creationId xmlns:a16="http://schemas.microsoft.com/office/drawing/2014/main" id="{88F25DEF-7681-4D48-8794-AE10E56983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5783228"/>
              </p:ext>
            </p:extLst>
          </p:nvPr>
        </p:nvGraphicFramePr>
        <p:xfrm>
          <a:off x="5224243" y="685667"/>
          <a:ext cx="6316267" cy="5077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2171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0475FD-ABCC-491F-B187-1ED6414F1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3016503"/>
            <a:ext cx="7335835" cy="28664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Data Exploration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DDDFCEF-D5C9-BE40-9979-57040F021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714268B-8C50-CA4E-9D9C-55342903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5974" y="0"/>
            <a:ext cx="3266026" cy="6858001"/>
            <a:chOff x="8925974" y="0"/>
            <a:chExt cx="3266026" cy="6858001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ABEF35D-F220-CC47-918A-86AD6DB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057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C00E500B-D6E7-C64D-BB6C-BCC4F8B7B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6295076"/>
              <a:ext cx="539078" cy="562924"/>
            </a:xfrm>
            <a:custGeom>
              <a:avLst/>
              <a:gdLst>
                <a:gd name="connsiteX0" fmla="*/ 539078 w 539078"/>
                <a:gd name="connsiteY0" fmla="*/ 0 h 562924"/>
                <a:gd name="connsiteX1" fmla="*/ 539078 w 539078"/>
                <a:gd name="connsiteY1" fmla="*/ 562924 h 562924"/>
                <a:gd name="connsiteX2" fmla="*/ 22 w 539078"/>
                <a:gd name="connsiteY2" fmla="*/ 562924 h 562924"/>
                <a:gd name="connsiteX3" fmla="*/ 0 w 539078"/>
                <a:gd name="connsiteY3" fmla="*/ 562712 h 562924"/>
                <a:gd name="connsiteX4" fmla="*/ 451422 w 539078"/>
                <a:gd name="connsiteY4" fmla="*/ 8836 h 56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4">
                  <a:moveTo>
                    <a:pt x="539078" y="0"/>
                  </a:moveTo>
                  <a:lnTo>
                    <a:pt x="539078" y="562924"/>
                  </a:lnTo>
                  <a:lnTo>
                    <a:pt x="22" y="562924"/>
                  </a:lnTo>
                  <a:lnTo>
                    <a:pt x="0" y="562712"/>
                  </a:lnTo>
                  <a:cubicBezTo>
                    <a:pt x="0" y="289501"/>
                    <a:pt x="193796" y="61554"/>
                    <a:pt x="451422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E738F114-63E2-2F46-879C-39082E11D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3552046"/>
              <a:ext cx="539078" cy="1125424"/>
            </a:xfrm>
            <a:custGeom>
              <a:avLst/>
              <a:gdLst>
                <a:gd name="connsiteX0" fmla="*/ 539078 w 539078"/>
                <a:gd name="connsiteY0" fmla="*/ 0 h 1125424"/>
                <a:gd name="connsiteX1" fmla="*/ 539078 w 539078"/>
                <a:gd name="connsiteY1" fmla="*/ 1125424 h 1125424"/>
                <a:gd name="connsiteX2" fmla="*/ 451423 w 539078"/>
                <a:gd name="connsiteY2" fmla="*/ 1116588 h 1125424"/>
                <a:gd name="connsiteX3" fmla="*/ 0 w 539078"/>
                <a:gd name="connsiteY3" fmla="*/ 562712 h 1125424"/>
                <a:gd name="connsiteX4" fmla="*/ 451423 w 539078"/>
                <a:gd name="connsiteY4" fmla="*/ 8836 h 112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4">
                  <a:moveTo>
                    <a:pt x="539078" y="0"/>
                  </a:moveTo>
                  <a:lnTo>
                    <a:pt x="539078" y="1125424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1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2D7001E-46DE-6140-8803-620C53392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2180532"/>
              <a:ext cx="539078" cy="1125425"/>
            </a:xfrm>
            <a:custGeom>
              <a:avLst/>
              <a:gdLst>
                <a:gd name="connsiteX0" fmla="*/ 539078 w 539078"/>
                <a:gd name="connsiteY0" fmla="*/ 0 h 1125425"/>
                <a:gd name="connsiteX1" fmla="*/ 539078 w 539078"/>
                <a:gd name="connsiteY1" fmla="*/ 1125425 h 1125425"/>
                <a:gd name="connsiteX2" fmla="*/ 451423 w 539078"/>
                <a:gd name="connsiteY2" fmla="*/ 1116588 h 1125425"/>
                <a:gd name="connsiteX3" fmla="*/ 0 w 539078"/>
                <a:gd name="connsiteY3" fmla="*/ 562712 h 1125425"/>
                <a:gd name="connsiteX4" fmla="*/ 451423 w 539078"/>
                <a:gd name="connsiteY4" fmla="*/ 8836 h 11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5">
                  <a:moveTo>
                    <a:pt x="539078" y="0"/>
                  </a:moveTo>
                  <a:lnTo>
                    <a:pt x="539078" y="1125425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2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BD55182B-F5B7-BC4D-9649-D3A17486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0"/>
              <a:ext cx="539078" cy="562926"/>
            </a:xfrm>
            <a:custGeom>
              <a:avLst/>
              <a:gdLst>
                <a:gd name="connsiteX0" fmla="*/ 22 w 539078"/>
                <a:gd name="connsiteY0" fmla="*/ 0 h 562926"/>
                <a:gd name="connsiteX1" fmla="*/ 539078 w 539078"/>
                <a:gd name="connsiteY1" fmla="*/ 0 h 562926"/>
                <a:gd name="connsiteX2" fmla="*/ 539078 w 539078"/>
                <a:gd name="connsiteY2" fmla="*/ 562926 h 562926"/>
                <a:gd name="connsiteX3" fmla="*/ 451423 w 539078"/>
                <a:gd name="connsiteY3" fmla="*/ 554090 h 562926"/>
                <a:gd name="connsiteX4" fmla="*/ 0 w 539078"/>
                <a:gd name="connsiteY4" fmla="*/ 214 h 56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6">
                  <a:moveTo>
                    <a:pt x="22" y="0"/>
                  </a:moveTo>
                  <a:lnTo>
                    <a:pt x="539078" y="0"/>
                  </a:lnTo>
                  <a:lnTo>
                    <a:pt x="539078" y="562926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E2A11AC1-65D6-254F-8C03-98312331D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6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3F2B5374-F243-F34E-BC5C-861BA70EC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70 w 1130726"/>
                <a:gd name="connsiteY2" fmla="*/ 108609 h 565362"/>
                <a:gd name="connsiteX3" fmla="*/ 565364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4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6719" y="354660"/>
                    <a:pt x="304426" y="539750"/>
                    <a:pt x="565364" y="539750"/>
                  </a:cubicBezTo>
                  <a:cubicBezTo>
                    <a:pt x="826301" y="539750"/>
                    <a:pt x="1044008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4" y="565362"/>
                  </a:cubicBezTo>
                  <a:cubicBezTo>
                    <a:pt x="253123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84DEF8D9-0016-6E40-A7C9-BF7C523F8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809288"/>
              <a:ext cx="536364" cy="1124878"/>
            </a:xfrm>
            <a:custGeom>
              <a:avLst/>
              <a:gdLst>
                <a:gd name="connsiteX0" fmla="*/ 536364 w 536364"/>
                <a:gd name="connsiteY0" fmla="*/ 0 h 1124878"/>
                <a:gd name="connsiteX1" fmla="*/ 536364 w 536364"/>
                <a:gd name="connsiteY1" fmla="*/ 25187 h 1124878"/>
                <a:gd name="connsiteX2" fmla="*/ 456541 w 536364"/>
                <a:gd name="connsiteY2" fmla="*/ 33233 h 1124878"/>
                <a:gd name="connsiteX3" fmla="*/ 25399 w 536364"/>
                <a:gd name="connsiteY3" fmla="*/ 562226 h 1124878"/>
                <a:gd name="connsiteX4" fmla="*/ 456541 w 536364"/>
                <a:gd name="connsiteY4" fmla="*/ 1091219 h 1124878"/>
                <a:gd name="connsiteX5" fmla="*/ 536364 w 536364"/>
                <a:gd name="connsiteY5" fmla="*/ 1099266 h 1124878"/>
                <a:gd name="connsiteX6" fmla="*/ 536364 w 536364"/>
                <a:gd name="connsiteY6" fmla="*/ 1124878 h 1124878"/>
                <a:gd name="connsiteX7" fmla="*/ 451423 w 536364"/>
                <a:gd name="connsiteY7" fmla="*/ 1116315 h 1124878"/>
                <a:gd name="connsiteX8" fmla="*/ 0 w 536364"/>
                <a:gd name="connsiteY8" fmla="*/ 562439 h 1124878"/>
                <a:gd name="connsiteX9" fmla="*/ 451423 w 536364"/>
                <a:gd name="connsiteY9" fmla="*/ 8563 h 112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8">
                  <a:moveTo>
                    <a:pt x="536364" y="0"/>
                  </a:moveTo>
                  <a:lnTo>
                    <a:pt x="536364" y="25187"/>
                  </a:lnTo>
                  <a:lnTo>
                    <a:pt x="456541" y="33233"/>
                  </a:lnTo>
                  <a:cubicBezTo>
                    <a:pt x="210489" y="83583"/>
                    <a:pt x="25399" y="301290"/>
                    <a:pt x="25399" y="562226"/>
                  </a:cubicBezTo>
                  <a:cubicBezTo>
                    <a:pt x="25399" y="823163"/>
                    <a:pt x="210489" y="1040870"/>
                    <a:pt x="456541" y="1091219"/>
                  </a:cubicBezTo>
                  <a:lnTo>
                    <a:pt x="536364" y="1099266"/>
                  </a:lnTo>
                  <a:lnTo>
                    <a:pt x="536364" y="1124878"/>
                  </a:lnTo>
                  <a:lnTo>
                    <a:pt x="451423" y="1116315"/>
                  </a:lnTo>
                  <a:cubicBezTo>
                    <a:pt x="193797" y="1063597"/>
                    <a:pt x="0" y="835650"/>
                    <a:pt x="0" y="562439"/>
                  </a:cubicBezTo>
                  <a:cubicBezTo>
                    <a:pt x="0" y="289228"/>
                    <a:pt x="193797" y="61281"/>
                    <a:pt x="451423" y="85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7A87F92E-7BB7-CF40-B9F4-F6A76E480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2178092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3956B80A-36C5-A84F-A57F-2264B3460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4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45">
              <a:extLst>
                <a:ext uri="{FF2B5EF4-FFF2-40B4-BE49-F238E27FC236}">
                  <a16:creationId xmlns:a16="http://schemas.microsoft.com/office/drawing/2014/main" id="{F3F753EA-9ED0-B749-B25F-1D359659F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4C348B07-3AA5-3142-A06C-D2FAA3922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4924471"/>
              <a:ext cx="536364" cy="1124877"/>
            </a:xfrm>
            <a:custGeom>
              <a:avLst/>
              <a:gdLst>
                <a:gd name="connsiteX0" fmla="*/ 536364 w 536364"/>
                <a:gd name="connsiteY0" fmla="*/ 0 h 1124877"/>
                <a:gd name="connsiteX1" fmla="*/ 536364 w 536364"/>
                <a:gd name="connsiteY1" fmla="*/ 25186 h 1124877"/>
                <a:gd name="connsiteX2" fmla="*/ 456541 w 536364"/>
                <a:gd name="connsiteY2" fmla="*/ 33232 h 1124877"/>
                <a:gd name="connsiteX3" fmla="*/ 25399 w 536364"/>
                <a:gd name="connsiteY3" fmla="*/ 562225 h 1124877"/>
                <a:gd name="connsiteX4" fmla="*/ 456541 w 536364"/>
                <a:gd name="connsiteY4" fmla="*/ 1091218 h 1124877"/>
                <a:gd name="connsiteX5" fmla="*/ 536364 w 536364"/>
                <a:gd name="connsiteY5" fmla="*/ 1099265 h 1124877"/>
                <a:gd name="connsiteX6" fmla="*/ 536364 w 536364"/>
                <a:gd name="connsiteY6" fmla="*/ 1124877 h 1124877"/>
                <a:gd name="connsiteX7" fmla="*/ 451423 w 536364"/>
                <a:gd name="connsiteY7" fmla="*/ 1116314 h 1124877"/>
                <a:gd name="connsiteX8" fmla="*/ 0 w 536364"/>
                <a:gd name="connsiteY8" fmla="*/ 562438 h 1124877"/>
                <a:gd name="connsiteX9" fmla="*/ 451423 w 536364"/>
                <a:gd name="connsiteY9" fmla="*/ 8562 h 11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7">
                  <a:moveTo>
                    <a:pt x="536364" y="0"/>
                  </a:moveTo>
                  <a:lnTo>
                    <a:pt x="536364" y="25186"/>
                  </a:lnTo>
                  <a:lnTo>
                    <a:pt x="456541" y="33232"/>
                  </a:lnTo>
                  <a:cubicBezTo>
                    <a:pt x="210489" y="83582"/>
                    <a:pt x="25399" y="301289"/>
                    <a:pt x="25399" y="562225"/>
                  </a:cubicBezTo>
                  <a:cubicBezTo>
                    <a:pt x="25399" y="823162"/>
                    <a:pt x="210489" y="1040869"/>
                    <a:pt x="456541" y="1091218"/>
                  </a:cubicBezTo>
                  <a:lnTo>
                    <a:pt x="536364" y="1099265"/>
                  </a:lnTo>
                  <a:lnTo>
                    <a:pt x="536364" y="1124877"/>
                  </a:lnTo>
                  <a:lnTo>
                    <a:pt x="451423" y="1116314"/>
                  </a:lnTo>
                  <a:cubicBezTo>
                    <a:pt x="193797" y="1063596"/>
                    <a:pt x="0" y="835649"/>
                    <a:pt x="0" y="562438"/>
                  </a:cubicBezTo>
                  <a:cubicBezTo>
                    <a:pt x="0" y="289227"/>
                    <a:pt x="193797" y="61280"/>
                    <a:pt x="451423" y="85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C3ED9540-E9D6-9D41-994B-55874068A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69" y="6293274"/>
              <a:ext cx="1130598" cy="564727"/>
            </a:xfrm>
            <a:custGeom>
              <a:avLst/>
              <a:gdLst>
                <a:gd name="connsiteX0" fmla="*/ 565300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300 w 1130598"/>
                <a:gd name="connsiteY5" fmla="*/ 25186 h 564727"/>
                <a:gd name="connsiteX6" fmla="*/ 36306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3 w 1130598"/>
                <a:gd name="connsiteY9" fmla="*/ 451422 h 564727"/>
                <a:gd name="connsiteX10" fmla="*/ 565300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300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4" y="210276"/>
                    <a:pt x="826237" y="25186"/>
                    <a:pt x="565300" y="25186"/>
                  </a:cubicBezTo>
                  <a:cubicBezTo>
                    <a:pt x="304362" y="25186"/>
                    <a:pt x="86655" y="210276"/>
                    <a:pt x="36306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3" y="451422"/>
                  </a:lnTo>
                  <a:cubicBezTo>
                    <a:pt x="64141" y="193796"/>
                    <a:pt x="292089" y="0"/>
                    <a:pt x="565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282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unchcardVTI">
  <a:themeElements>
    <a:clrScheme name="AnalogousFromDarkSeedLeftStep">
      <a:dk1>
        <a:srgbClr val="000000"/>
      </a:dk1>
      <a:lt1>
        <a:srgbClr val="FFFFFF"/>
      </a:lt1>
      <a:dk2>
        <a:srgbClr val="1A252F"/>
      </a:dk2>
      <a:lt2>
        <a:srgbClr val="F0F3F3"/>
      </a:lt2>
      <a:accent1>
        <a:srgbClr val="E72A29"/>
      </a:accent1>
      <a:accent2>
        <a:srgbClr val="D51765"/>
      </a:accent2>
      <a:accent3>
        <a:srgbClr val="E729C6"/>
      </a:accent3>
      <a:accent4>
        <a:srgbClr val="A717D5"/>
      </a:accent4>
      <a:accent5>
        <a:srgbClr val="6A29E7"/>
      </a:accent5>
      <a:accent6>
        <a:srgbClr val="2C39D9"/>
      </a:accent6>
      <a:hlink>
        <a:srgbClr val="803FBF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</TotalTime>
  <Words>604</Words>
  <Application>Microsoft Office PowerPoint</Application>
  <PresentationFormat>Widescreen</PresentationFormat>
  <Paragraphs>134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Cambria Math</vt:lpstr>
      <vt:lpstr>Neue Haas Grotesk Text Pro</vt:lpstr>
      <vt:lpstr>PunchcardVTI</vt:lpstr>
      <vt:lpstr>Deep Learning Classification for Lung Cancer Diagnosis</vt:lpstr>
      <vt:lpstr>Biography </vt:lpstr>
      <vt:lpstr>Content</vt:lpstr>
      <vt:lpstr>Project Overview</vt:lpstr>
      <vt:lpstr>Background</vt:lpstr>
      <vt:lpstr>Business Problem </vt:lpstr>
      <vt:lpstr>Business Goal</vt:lpstr>
      <vt:lpstr>Stakeholder</vt:lpstr>
      <vt:lpstr>Data Exploration</vt:lpstr>
      <vt:lpstr>Dataset</vt:lpstr>
      <vt:lpstr>Example of CT images</vt:lpstr>
      <vt:lpstr>Sampling  Techniques</vt:lpstr>
      <vt:lpstr>Sampling Techniques</vt:lpstr>
      <vt:lpstr>Weighted Class  </vt:lpstr>
      <vt:lpstr>Data Augmentation</vt:lpstr>
      <vt:lpstr>Synthetic Minority Over-sampling Technique (SMOTE) </vt:lpstr>
      <vt:lpstr>Deep Learning Models</vt:lpstr>
      <vt:lpstr>Pre-trained Model: VGG16</vt:lpstr>
      <vt:lpstr>Original training set</vt:lpstr>
      <vt:lpstr>Applied Data Augmentation and Weighted Class</vt:lpstr>
      <vt:lpstr>Applied SMOTE </vt:lpstr>
      <vt:lpstr>Findings &amp; Conclusion</vt:lpstr>
      <vt:lpstr>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Classification for Lung Cancer</dc:title>
  <dc:creator>#KOH SHAO MING#</dc:creator>
  <cp:lastModifiedBy>#KOH SHAO MING#</cp:lastModifiedBy>
  <cp:revision>55</cp:revision>
  <dcterms:created xsi:type="dcterms:W3CDTF">2021-12-15T06:28:46Z</dcterms:created>
  <dcterms:modified xsi:type="dcterms:W3CDTF">2021-12-17T10:25:40Z</dcterms:modified>
</cp:coreProperties>
</file>